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61" r:id="rId4"/>
    <p:sldId id="262" r:id="rId5"/>
    <p:sldId id="263" r:id="rId6"/>
    <p:sldId id="264" r:id="rId7"/>
    <p:sldId id="265" r:id="rId8"/>
    <p:sldId id="266" r:id="rId9"/>
    <p:sldId id="267" r:id="rId10"/>
    <p:sldId id="269" r:id="rId11"/>
    <p:sldId id="270" r:id="rId12"/>
    <p:sldId id="271" r:id="rId13"/>
    <p:sldId id="272" r:id="rId14"/>
  </p:sldIdLst>
  <p:sldSz cx="9144000" cy="6858000" type="screen4x3"/>
  <p:notesSz cx="6797675" cy="987425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65" autoAdjust="0"/>
    <p:restoredTop sz="82258" autoAdjust="0"/>
  </p:normalViewPr>
  <p:slideViewPr>
    <p:cSldViewPr snapToGrid="0">
      <p:cViewPr varScale="1">
        <p:scale>
          <a:sx n="95" d="100"/>
          <a:sy n="95" d="100"/>
        </p:scale>
        <p:origin x="201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900856CA-8E2C-4598-A8D0-A4EF8EA39DEC}" type="datetimeFigureOut">
              <a:rPr lang="ko-KR" altLang="en-US" smtClean="0"/>
              <a:t>2015-04-23</a:t>
            </a:fld>
            <a:endParaRPr lang="ko-KR" altLang="en-US"/>
          </a:p>
        </p:txBody>
      </p:sp>
      <p:sp>
        <p:nvSpPr>
          <p:cNvPr id="4" name="슬라이드 이미지 개체 틀 3"/>
          <p:cNvSpPr>
            <a:spLocks noGrp="1" noRot="1" noChangeAspect="1"/>
          </p:cNvSpPr>
          <p:nvPr>
            <p:ph type="sldImg" idx="2"/>
          </p:nvPr>
        </p:nvSpPr>
        <p:spPr>
          <a:xfrm>
            <a:off x="1176338" y="1233488"/>
            <a:ext cx="4445000" cy="333375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B7725934-F7C7-450D-B785-F96018930CB6}" type="slidenum">
              <a:rPr lang="ko-KR" altLang="en-US" smtClean="0"/>
              <a:t>‹#›</a:t>
            </a:fld>
            <a:endParaRPr lang="ko-KR" altLang="en-US"/>
          </a:p>
        </p:txBody>
      </p:sp>
    </p:spTree>
    <p:extLst>
      <p:ext uri="{BB962C8B-B14F-4D97-AF65-F5344CB8AC3E}">
        <p14:creationId xmlns:p14="http://schemas.microsoft.com/office/powerpoint/2010/main" val="482501428"/>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600" dirty="0" smtClean="0">
                <a:latin typeface="Tahoma" panose="020B0604030504040204" pitchFamily="34" charset="0"/>
                <a:ea typeface="Tahoma" panose="020B0604030504040204" pitchFamily="34" charset="0"/>
                <a:cs typeface="Tahoma" panose="020B0604030504040204" pitchFamily="34" charset="0"/>
              </a:rPr>
              <a:t>Hello,</a:t>
            </a:r>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 my name is </a:t>
            </a:r>
            <a:r>
              <a:rPr lang="en-US" altLang="ko-KR" sz="1600" baseline="0" dirty="0" err="1" smtClean="0">
                <a:latin typeface="Tahoma" panose="020B0604030504040204" pitchFamily="34" charset="0"/>
                <a:ea typeface="Tahoma" panose="020B0604030504040204" pitchFamily="34" charset="0"/>
                <a:cs typeface="Tahoma" panose="020B0604030504040204" pitchFamily="34" charset="0"/>
              </a:rPr>
              <a:t>Eun</a:t>
            </a:r>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-Young </a:t>
            </a:r>
            <a:r>
              <a:rPr lang="en-US" altLang="ko-KR" sz="1600" baseline="0" dirty="0" err="1" smtClean="0">
                <a:latin typeface="Tahoma" panose="020B0604030504040204" pitchFamily="34" charset="0"/>
                <a:ea typeface="Tahoma" panose="020B0604030504040204" pitchFamily="34" charset="0"/>
                <a:cs typeface="Tahoma" panose="020B0604030504040204" pitchFamily="34" charset="0"/>
              </a:rPr>
              <a:t>Ji</a:t>
            </a:r>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 from KOPRI.</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Today, I talk about ~</a:t>
            </a:r>
            <a:endParaRPr lang="ko-KR" altLang="en-US" sz="1600" dirty="0" smtClean="0">
              <a:latin typeface="Tahoma" panose="020B0604030504040204" pitchFamily="34" charset="0"/>
              <a:cs typeface="Tahoma" panose="020B0604030504040204" pitchFamily="34" charset="0"/>
            </a:endParaRPr>
          </a:p>
          <a:p>
            <a:endParaRPr lang="ko-KR" altLang="en-US" dirty="0"/>
          </a:p>
        </p:txBody>
      </p:sp>
      <p:sp>
        <p:nvSpPr>
          <p:cNvPr id="4" name="슬라이드 번호 개체 틀 3"/>
          <p:cNvSpPr>
            <a:spLocks noGrp="1"/>
          </p:cNvSpPr>
          <p:nvPr>
            <p:ph type="sldNum" sz="quarter" idx="10"/>
          </p:nvPr>
        </p:nvSpPr>
        <p:spPr/>
        <p:txBody>
          <a:bodyPr/>
          <a:lstStyle/>
          <a:p>
            <a:fld id="{B7725934-F7C7-450D-B785-F96018930CB6}" type="slidenum">
              <a:rPr lang="ko-KR" altLang="en-US" smtClean="0"/>
              <a:t>1</a:t>
            </a:fld>
            <a:endParaRPr lang="ko-KR" altLang="en-US"/>
          </a:p>
        </p:txBody>
      </p:sp>
    </p:spTree>
    <p:extLst>
      <p:ext uri="{BB962C8B-B14F-4D97-AF65-F5344CB8AC3E}">
        <p14:creationId xmlns:p14="http://schemas.microsoft.com/office/powerpoint/2010/main" val="3184326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The previous studies showed that the IRI overestimates the ionosphere in the equatorial region during the last solar minimum period.</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This agrees with our result from TEC data. </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But, we find that the IRI overall underestimates the ionosphere except for the daytime equatorial region.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So, we further investigate the underestimation of IRI in the middle and high latitude regions.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For this study, we compare the electron density profiles between IRI and ISRs at Millstone Hill, EISCAT, and ESR.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In case of the ISR data, they show the irregular height variation. Therefore, we make the ISR data having the height variation of twenty-five altitude.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And, we bin the IRI and ISR electron density profile data in season and local time with three seasons and one hour.  </a:t>
            </a:r>
            <a:endParaRPr lang="ko-KR" altLang="en-US" sz="1600" dirty="0" smtClean="0">
              <a:latin typeface="Tahoma" panose="020B0604030504040204" pitchFamily="34" charset="0"/>
              <a:cs typeface="Tahoma" panose="020B0604030504040204" pitchFamily="34" charset="0"/>
            </a:endParaRPr>
          </a:p>
          <a:p>
            <a:endParaRPr lang="ko-KR" altLang="en-US" dirty="0"/>
          </a:p>
        </p:txBody>
      </p:sp>
      <p:sp>
        <p:nvSpPr>
          <p:cNvPr id="4" name="슬라이드 번호 개체 틀 3"/>
          <p:cNvSpPr>
            <a:spLocks noGrp="1"/>
          </p:cNvSpPr>
          <p:nvPr>
            <p:ph type="sldNum" sz="quarter" idx="10"/>
          </p:nvPr>
        </p:nvSpPr>
        <p:spPr/>
        <p:txBody>
          <a:bodyPr/>
          <a:lstStyle/>
          <a:p>
            <a:fld id="{B7725934-F7C7-450D-B785-F96018930CB6}" type="slidenum">
              <a:rPr lang="ko-KR" altLang="en-US" smtClean="0"/>
              <a:t>10</a:t>
            </a:fld>
            <a:endParaRPr lang="ko-KR" altLang="en-US"/>
          </a:p>
        </p:txBody>
      </p:sp>
    </p:spTree>
    <p:extLst>
      <p:ext uri="{BB962C8B-B14F-4D97-AF65-F5344CB8AC3E}">
        <p14:creationId xmlns:p14="http://schemas.microsoft.com/office/powerpoint/2010/main" val="13225911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600" dirty="0" smtClean="0">
                <a:latin typeface="Tahoma" panose="020B0604030504040204" pitchFamily="34" charset="0"/>
                <a:ea typeface="Tahoma" panose="020B0604030504040204" pitchFamily="34" charset="0"/>
                <a:cs typeface="Tahoma" panose="020B0604030504040204" pitchFamily="34" charset="0"/>
              </a:rPr>
              <a:t>This figure shows the</a:t>
            </a:r>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 IRI and ISR electron density profiles depending on three different seasons during daytime.</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Red line is IRI and black line is observation.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We can see that there is good agreement between IRI and ISRs for NmF2 and hmF2 except for ESR.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This result coincide with the small differences in the daytime TECs. </a:t>
            </a:r>
          </a:p>
          <a:p>
            <a:endParaRPr lang="ko-KR" altLang="en-US" dirty="0"/>
          </a:p>
        </p:txBody>
      </p:sp>
      <p:sp>
        <p:nvSpPr>
          <p:cNvPr id="4" name="슬라이드 번호 개체 틀 3"/>
          <p:cNvSpPr>
            <a:spLocks noGrp="1"/>
          </p:cNvSpPr>
          <p:nvPr>
            <p:ph type="sldNum" sz="quarter" idx="10"/>
          </p:nvPr>
        </p:nvSpPr>
        <p:spPr/>
        <p:txBody>
          <a:bodyPr/>
          <a:lstStyle/>
          <a:p>
            <a:fld id="{B7725934-F7C7-450D-B785-F96018930CB6}" type="slidenum">
              <a:rPr lang="ko-KR" altLang="en-US" smtClean="0"/>
              <a:t>11</a:t>
            </a:fld>
            <a:endParaRPr lang="ko-KR" altLang="en-US"/>
          </a:p>
        </p:txBody>
      </p:sp>
    </p:spTree>
    <p:extLst>
      <p:ext uri="{BB962C8B-B14F-4D97-AF65-F5344CB8AC3E}">
        <p14:creationId xmlns:p14="http://schemas.microsoft.com/office/powerpoint/2010/main" val="3001156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500" dirty="0" smtClean="0">
                <a:latin typeface="Tahoma" panose="020B0604030504040204" pitchFamily="34" charset="0"/>
                <a:ea typeface="Tahoma" panose="020B0604030504040204" pitchFamily="34" charset="0"/>
                <a:cs typeface="Tahoma" panose="020B0604030504040204" pitchFamily="34" charset="0"/>
              </a:rPr>
              <a:t>Next is nighttime.</a:t>
            </a:r>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 </a:t>
            </a:r>
          </a:p>
          <a:p>
            <a:r>
              <a:rPr lang="en-US" altLang="ko-KR" sz="1500" dirty="0" smtClean="0">
                <a:latin typeface="Tahoma" panose="020B0604030504040204" pitchFamily="34" charset="0"/>
                <a:ea typeface="Tahoma" panose="020B0604030504040204" pitchFamily="34" charset="0"/>
                <a:cs typeface="Tahoma" panose="020B0604030504040204" pitchFamily="34" charset="0"/>
              </a:rPr>
              <a:t>At Millstone</a:t>
            </a:r>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 Hill, NmF2 and hmF2 of IRI are nearly similar to observation.</a:t>
            </a:r>
          </a:p>
          <a:p>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But IRI underestimates in the bottom and topside, </a:t>
            </a:r>
          </a:p>
          <a:p>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This result coincide with the slight underestimation in TEC.</a:t>
            </a:r>
          </a:p>
          <a:p>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At EISCAT and ESR, the IRI profiles are greatly deviated from observation. </a:t>
            </a:r>
          </a:p>
          <a:p>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In particular, the F-region peak altitude is very different from the mid-latitude ionosphere</a:t>
            </a:r>
          </a:p>
          <a:p>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And the IRI seems not to be capable of estimating hmF2 in the high latitude. </a:t>
            </a:r>
          </a:p>
          <a:p>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Also, we can see that the IRI largely underestimates the topside ionosphere. </a:t>
            </a:r>
          </a:p>
          <a:p>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This result of the comparison of the density profiles well agrees with the large underestimation of IRI TEC in middle and high latitude nighttime ionosphere. </a:t>
            </a:r>
          </a:p>
        </p:txBody>
      </p:sp>
      <p:sp>
        <p:nvSpPr>
          <p:cNvPr id="4" name="슬라이드 번호 개체 틀 3"/>
          <p:cNvSpPr>
            <a:spLocks noGrp="1"/>
          </p:cNvSpPr>
          <p:nvPr>
            <p:ph type="sldNum" sz="quarter" idx="10"/>
          </p:nvPr>
        </p:nvSpPr>
        <p:spPr/>
        <p:txBody>
          <a:bodyPr/>
          <a:lstStyle/>
          <a:p>
            <a:fld id="{B7725934-F7C7-450D-B785-F96018930CB6}" type="slidenum">
              <a:rPr lang="ko-KR" altLang="en-US" smtClean="0"/>
              <a:t>12</a:t>
            </a:fld>
            <a:endParaRPr lang="ko-KR" altLang="en-US"/>
          </a:p>
        </p:txBody>
      </p:sp>
    </p:spTree>
    <p:extLst>
      <p:ext uri="{BB962C8B-B14F-4D97-AF65-F5344CB8AC3E}">
        <p14:creationId xmlns:p14="http://schemas.microsoft.com/office/powerpoint/2010/main" val="36243790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600" dirty="0" smtClean="0">
                <a:latin typeface="Tahoma" panose="020B0604030504040204" pitchFamily="34" charset="0"/>
                <a:ea typeface="Tahoma" panose="020B0604030504040204" pitchFamily="34" charset="0"/>
                <a:cs typeface="Tahoma" panose="020B0604030504040204" pitchFamily="34" charset="0"/>
              </a:rPr>
              <a:t>Conclusion. </a:t>
            </a:r>
          </a:p>
          <a:p>
            <a:r>
              <a:rPr lang="en-US" altLang="ko-KR" sz="1600" dirty="0" smtClean="0">
                <a:latin typeface="Tahoma" panose="020B0604030504040204" pitchFamily="34" charset="0"/>
                <a:ea typeface="Tahoma" panose="020B0604030504040204" pitchFamily="34" charset="0"/>
                <a:cs typeface="Tahoma" panose="020B0604030504040204" pitchFamily="34" charset="0"/>
              </a:rPr>
              <a:t>In this study, we have evaluated the performance of the IRI during last solar minimum period. </a:t>
            </a:r>
          </a:p>
          <a:p>
            <a:r>
              <a:rPr lang="en-US" altLang="ko-KR" sz="1600" dirty="0" smtClean="0">
                <a:latin typeface="Tahoma" panose="020B0604030504040204" pitchFamily="34" charset="0"/>
                <a:ea typeface="Tahoma" panose="020B0604030504040204" pitchFamily="34" charset="0"/>
                <a:cs typeface="Tahoma" panose="020B0604030504040204" pitchFamily="34" charset="0"/>
              </a:rPr>
              <a:t>The results, ~~~</a:t>
            </a:r>
            <a:endParaRPr lang="ko-KR" altLang="en-US" sz="1600" dirty="0">
              <a:latin typeface="Tahoma" panose="020B0604030504040204" pitchFamily="34" charset="0"/>
              <a:cs typeface="Tahoma" panose="020B0604030504040204" pitchFamily="34" charset="0"/>
            </a:endParaRPr>
          </a:p>
        </p:txBody>
      </p:sp>
      <p:sp>
        <p:nvSpPr>
          <p:cNvPr id="4" name="슬라이드 번호 개체 틀 3"/>
          <p:cNvSpPr>
            <a:spLocks noGrp="1"/>
          </p:cNvSpPr>
          <p:nvPr>
            <p:ph type="sldNum" sz="quarter" idx="10"/>
          </p:nvPr>
        </p:nvSpPr>
        <p:spPr/>
        <p:txBody>
          <a:bodyPr/>
          <a:lstStyle/>
          <a:p>
            <a:fld id="{B7725934-F7C7-450D-B785-F96018930CB6}" type="slidenum">
              <a:rPr lang="ko-KR" altLang="en-US" smtClean="0"/>
              <a:t>13</a:t>
            </a:fld>
            <a:endParaRPr lang="ko-KR" altLang="en-US"/>
          </a:p>
        </p:txBody>
      </p:sp>
    </p:spTree>
    <p:extLst>
      <p:ext uri="{BB962C8B-B14F-4D97-AF65-F5344CB8AC3E}">
        <p14:creationId xmlns:p14="http://schemas.microsoft.com/office/powerpoint/2010/main" val="1560036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600" dirty="0" smtClean="0">
                <a:latin typeface="Tahoma" panose="020B0604030504040204" pitchFamily="34" charset="0"/>
                <a:ea typeface="Tahoma" panose="020B0604030504040204" pitchFamily="34" charset="0"/>
                <a:cs typeface="Tahoma" panose="020B0604030504040204" pitchFamily="34" charset="0"/>
              </a:rPr>
              <a:t>The IRI</a:t>
            </a:r>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 is the most widely used </a:t>
            </a:r>
            <a:r>
              <a:rPr lang="en-US" altLang="ko-KR" sz="1600" baseline="0" dirty="0" err="1" smtClean="0">
                <a:latin typeface="Tahoma" panose="020B0604030504040204" pitchFamily="34" charset="0"/>
                <a:ea typeface="Tahoma" panose="020B0604030504040204" pitchFamily="34" charset="0"/>
                <a:cs typeface="Tahoma" panose="020B0604030504040204" pitchFamily="34" charset="0"/>
              </a:rPr>
              <a:t>ionospheric</a:t>
            </a:r>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 model and is empirical model based on the extensive database.</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The twenty eight and twenty nine solar minimum period was unusual compared with the previous minimum periods.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Therefore, it should be difficult to expect for model like the IRI well reproduce the </a:t>
            </a:r>
            <a:r>
              <a:rPr lang="en-US" altLang="ko-KR" sz="1600" baseline="0" dirty="0" err="1" smtClean="0">
                <a:latin typeface="Tahoma" panose="020B0604030504040204" pitchFamily="34" charset="0"/>
                <a:ea typeface="Tahoma" panose="020B0604030504040204" pitchFamily="34" charset="0"/>
                <a:cs typeface="Tahoma" panose="020B0604030504040204" pitchFamily="34" charset="0"/>
              </a:rPr>
              <a:t>ionospheric</a:t>
            </a:r>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 parameters during this period. </a:t>
            </a:r>
            <a:endParaRPr lang="ko-KR" altLang="en-US" sz="1600" dirty="0" smtClean="0">
              <a:latin typeface="Tahoma" panose="020B0604030504040204" pitchFamily="34" charset="0"/>
              <a:cs typeface="Tahoma" panose="020B0604030504040204" pitchFamily="34" charset="0"/>
            </a:endParaRPr>
          </a:p>
          <a:p>
            <a:endParaRPr lang="ko-KR" altLang="en-US" sz="1600" dirty="0">
              <a:latin typeface="Tahoma" panose="020B0604030504040204" pitchFamily="34" charset="0"/>
              <a:cs typeface="Tahoma" panose="020B0604030504040204" pitchFamily="34" charset="0"/>
            </a:endParaRPr>
          </a:p>
        </p:txBody>
      </p:sp>
      <p:sp>
        <p:nvSpPr>
          <p:cNvPr id="4" name="슬라이드 번호 개체 틀 3"/>
          <p:cNvSpPr>
            <a:spLocks noGrp="1"/>
          </p:cNvSpPr>
          <p:nvPr>
            <p:ph type="sldNum" sz="quarter" idx="10"/>
          </p:nvPr>
        </p:nvSpPr>
        <p:spPr/>
        <p:txBody>
          <a:bodyPr/>
          <a:lstStyle/>
          <a:p>
            <a:fld id="{B7725934-F7C7-450D-B785-F96018930CB6}" type="slidenum">
              <a:rPr lang="ko-KR" altLang="en-US" smtClean="0"/>
              <a:t>2</a:t>
            </a:fld>
            <a:endParaRPr lang="ko-KR" altLang="en-US"/>
          </a:p>
        </p:txBody>
      </p:sp>
    </p:spTree>
    <p:extLst>
      <p:ext uri="{BB962C8B-B14F-4D97-AF65-F5344CB8AC3E}">
        <p14:creationId xmlns:p14="http://schemas.microsoft.com/office/powerpoint/2010/main" val="2132260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500" dirty="0" smtClean="0">
                <a:latin typeface="Tahoma" panose="020B0604030504040204" pitchFamily="34" charset="0"/>
                <a:ea typeface="Tahoma" panose="020B0604030504040204" pitchFamily="34" charset="0"/>
                <a:cs typeface="Tahoma" panose="020B0604030504040204" pitchFamily="34" charset="0"/>
              </a:rPr>
              <a:t>Several studies have evaluated the IRI during last solar minimum period</a:t>
            </a:r>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 </a:t>
            </a:r>
          </a:p>
          <a:p>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and found that the IRI would have some problems reproducing the </a:t>
            </a:r>
            <a:r>
              <a:rPr lang="en-US" altLang="ko-KR" sz="1500" baseline="0" dirty="0" err="1" smtClean="0">
                <a:latin typeface="Tahoma" panose="020B0604030504040204" pitchFamily="34" charset="0"/>
                <a:ea typeface="Tahoma" panose="020B0604030504040204" pitchFamily="34" charset="0"/>
                <a:cs typeface="Tahoma" panose="020B0604030504040204" pitchFamily="34" charset="0"/>
              </a:rPr>
              <a:t>ionospheric</a:t>
            </a:r>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 parameters. </a:t>
            </a:r>
          </a:p>
          <a:p>
            <a:r>
              <a:rPr lang="en-US" altLang="ko-KR" sz="1500" baseline="0" dirty="0" err="1" smtClean="0">
                <a:latin typeface="Tahoma" panose="020B0604030504040204" pitchFamily="34" charset="0"/>
                <a:ea typeface="Tahoma" panose="020B0604030504040204" pitchFamily="34" charset="0"/>
                <a:cs typeface="Tahoma" panose="020B0604030504040204" pitchFamily="34" charset="0"/>
              </a:rPr>
              <a:t>Luhr</a:t>
            </a:r>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 and </a:t>
            </a:r>
            <a:r>
              <a:rPr lang="en-US" altLang="ko-KR" sz="1500" baseline="0" dirty="0" err="1" smtClean="0">
                <a:latin typeface="Tahoma" panose="020B0604030504040204" pitchFamily="34" charset="0"/>
                <a:ea typeface="Tahoma" panose="020B0604030504040204" pitchFamily="34" charset="0"/>
                <a:cs typeface="Tahoma" panose="020B0604030504040204" pitchFamily="34" charset="0"/>
              </a:rPr>
              <a:t>Xiong</a:t>
            </a:r>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 compared the electron density of IRI twenty-seven with CHAMP and GRACE satellites. </a:t>
            </a:r>
          </a:p>
          <a:p>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They found that the IRI overestimated the electron density at four and five hundred km altitude.  </a:t>
            </a:r>
          </a:p>
          <a:p>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Particularly, the IRI strongly overestimated the electron density at equatorial region in the topside ionosphere. </a:t>
            </a:r>
          </a:p>
          <a:p>
            <a:r>
              <a:rPr lang="en-US" altLang="ko-KR" sz="1500" baseline="0" dirty="0" err="1" smtClean="0">
                <a:latin typeface="Tahoma" panose="020B0604030504040204" pitchFamily="34" charset="0"/>
                <a:ea typeface="Tahoma" panose="020B0604030504040204" pitchFamily="34" charset="0"/>
                <a:cs typeface="Tahoma" panose="020B0604030504040204" pitchFamily="34" charset="0"/>
              </a:rPr>
              <a:t>Bilitza</a:t>
            </a:r>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 et al. further investigated </a:t>
            </a:r>
            <a:r>
              <a:rPr lang="en-US" altLang="ko-KR" sz="1500" baseline="0" dirty="0" err="1" smtClean="0">
                <a:latin typeface="Tahoma" panose="020B0604030504040204" pitchFamily="34" charset="0"/>
                <a:ea typeface="Tahoma" panose="020B0604030504040204" pitchFamily="34" charset="0"/>
                <a:cs typeface="Tahoma" panose="020B0604030504040204" pitchFamily="34" charset="0"/>
              </a:rPr>
              <a:t>Luhr’s</a:t>
            </a:r>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 study by using </a:t>
            </a:r>
            <a:r>
              <a:rPr lang="en-US" altLang="ko-KR" sz="1500" baseline="0" dirty="0" err="1" smtClean="0">
                <a:latin typeface="Tahoma" panose="020B0604030504040204" pitchFamily="34" charset="0"/>
                <a:ea typeface="Tahoma" panose="020B0604030504040204" pitchFamily="34" charset="0"/>
                <a:cs typeface="Tahoma" panose="020B0604030504040204" pitchFamily="34" charset="0"/>
              </a:rPr>
              <a:t>ionosonde</a:t>
            </a:r>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 and C/NOFS satellite data at low and mid-latitudes. </a:t>
            </a:r>
          </a:p>
          <a:p>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They found that NmF2 generally agree with </a:t>
            </a:r>
            <a:r>
              <a:rPr lang="en-US" altLang="ko-KR" sz="1500" baseline="0" dirty="0" err="1" smtClean="0">
                <a:latin typeface="Tahoma" panose="020B0604030504040204" pitchFamily="34" charset="0"/>
                <a:ea typeface="Tahoma" panose="020B0604030504040204" pitchFamily="34" charset="0"/>
                <a:cs typeface="Tahoma" panose="020B0604030504040204" pitchFamily="34" charset="0"/>
              </a:rPr>
              <a:t>ionosode</a:t>
            </a:r>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 but the IRI overestimated the topside ionosphere as in </a:t>
            </a:r>
            <a:r>
              <a:rPr lang="en-US" altLang="ko-KR" sz="1500" baseline="0" dirty="0" err="1" smtClean="0">
                <a:latin typeface="Tahoma" panose="020B0604030504040204" pitchFamily="34" charset="0"/>
                <a:ea typeface="Tahoma" panose="020B0604030504040204" pitchFamily="34" charset="0"/>
                <a:cs typeface="Tahoma" panose="020B0604030504040204" pitchFamily="34" charset="0"/>
              </a:rPr>
              <a:t>Luhr’s</a:t>
            </a:r>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 study. </a:t>
            </a:r>
            <a:endParaRPr lang="ko-KR" altLang="en-US" sz="1500" dirty="0" smtClean="0">
              <a:latin typeface="Tahoma" panose="020B0604030504040204" pitchFamily="34" charset="0"/>
              <a:cs typeface="Tahoma" panose="020B0604030504040204" pitchFamily="34" charset="0"/>
            </a:endParaRPr>
          </a:p>
          <a:p>
            <a:endParaRPr lang="ko-KR" altLang="en-US" sz="1600" dirty="0">
              <a:latin typeface="Tahoma" panose="020B0604030504040204" pitchFamily="34" charset="0"/>
              <a:cs typeface="Tahoma" panose="020B0604030504040204" pitchFamily="34" charset="0"/>
            </a:endParaRPr>
          </a:p>
        </p:txBody>
      </p:sp>
      <p:sp>
        <p:nvSpPr>
          <p:cNvPr id="4" name="슬라이드 번호 개체 틀 3"/>
          <p:cNvSpPr>
            <a:spLocks noGrp="1"/>
          </p:cNvSpPr>
          <p:nvPr>
            <p:ph type="sldNum" sz="quarter" idx="10"/>
          </p:nvPr>
        </p:nvSpPr>
        <p:spPr/>
        <p:txBody>
          <a:bodyPr/>
          <a:lstStyle/>
          <a:p>
            <a:fld id="{B7725934-F7C7-450D-B785-F96018930CB6}" type="slidenum">
              <a:rPr lang="ko-KR" altLang="en-US" smtClean="0"/>
              <a:t>3</a:t>
            </a:fld>
            <a:endParaRPr lang="ko-KR" altLang="en-US"/>
          </a:p>
        </p:txBody>
      </p:sp>
    </p:spTree>
    <p:extLst>
      <p:ext uri="{BB962C8B-B14F-4D97-AF65-F5344CB8AC3E}">
        <p14:creationId xmlns:p14="http://schemas.microsoft.com/office/powerpoint/2010/main" val="3875983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600" dirty="0" smtClean="0">
                <a:latin typeface="Tahoma" panose="020B0604030504040204" pitchFamily="34" charset="0"/>
                <a:ea typeface="Tahoma" panose="020B0604030504040204" pitchFamily="34" charset="0"/>
                <a:cs typeface="Tahoma" panose="020B0604030504040204" pitchFamily="34" charset="0"/>
              </a:rPr>
              <a:t>Most of the previous studies evaluated</a:t>
            </a:r>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 the IRI in the equatorial ionosphere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and discussed the causes the discrepancy between IRI and observation at that region.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In this study, we further evaluate the IRI twenty-twelve with global TEC data from JASON-1 satellite during last solar minimum period.</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And as a result of the evaluation for the global ionosphere, we further investigated by using electron density profiles obtained from the incoherent scatter radars at middle and high latitudes. </a:t>
            </a:r>
          </a:p>
          <a:p>
            <a:endParaRPr lang="ko-KR" altLang="en-US" sz="1600" dirty="0">
              <a:latin typeface="Tahoma" panose="020B0604030504040204" pitchFamily="34" charset="0"/>
              <a:cs typeface="Tahoma" panose="020B0604030504040204" pitchFamily="34" charset="0"/>
            </a:endParaRPr>
          </a:p>
        </p:txBody>
      </p:sp>
      <p:sp>
        <p:nvSpPr>
          <p:cNvPr id="4" name="슬라이드 번호 개체 틀 3"/>
          <p:cNvSpPr>
            <a:spLocks noGrp="1"/>
          </p:cNvSpPr>
          <p:nvPr>
            <p:ph type="sldNum" sz="quarter" idx="10"/>
          </p:nvPr>
        </p:nvSpPr>
        <p:spPr/>
        <p:txBody>
          <a:bodyPr/>
          <a:lstStyle/>
          <a:p>
            <a:fld id="{B7725934-F7C7-450D-B785-F96018930CB6}" type="slidenum">
              <a:rPr lang="ko-KR" altLang="en-US" smtClean="0"/>
              <a:t>4</a:t>
            </a:fld>
            <a:endParaRPr lang="ko-KR" altLang="en-US"/>
          </a:p>
        </p:txBody>
      </p:sp>
    </p:spTree>
    <p:extLst>
      <p:ext uri="{BB962C8B-B14F-4D97-AF65-F5344CB8AC3E}">
        <p14:creationId xmlns:p14="http://schemas.microsoft.com/office/powerpoint/2010/main" val="3818654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500" dirty="0" smtClean="0">
                <a:latin typeface="Tahoma" panose="020B0604030504040204" pitchFamily="34" charset="0"/>
                <a:ea typeface="Tahoma" panose="020B0604030504040204" pitchFamily="34" charset="0"/>
                <a:cs typeface="Tahoma" panose="020B0604030504040204" pitchFamily="34" charset="0"/>
              </a:rPr>
              <a:t>Next,</a:t>
            </a:r>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 I talk about the data for this study. </a:t>
            </a:r>
          </a:p>
          <a:p>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JASON-1 TEC provides a direct measurement of the </a:t>
            </a:r>
            <a:r>
              <a:rPr lang="en-US" altLang="ko-KR" sz="1500" baseline="0" dirty="0" err="1" smtClean="0">
                <a:latin typeface="Tahoma" panose="020B0604030504040204" pitchFamily="34" charset="0"/>
                <a:ea typeface="Tahoma" panose="020B0604030504040204" pitchFamily="34" charset="0"/>
                <a:cs typeface="Tahoma" panose="020B0604030504040204" pitchFamily="34" charset="0"/>
              </a:rPr>
              <a:t>ionospheric</a:t>
            </a:r>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 TEC almost every second in a vertical column extending from ocean surface to the satellite orbit at about one thousand three hundred thirty three altitude. </a:t>
            </a:r>
          </a:p>
          <a:p>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In this study, we use eighteen second averaged TEC data. </a:t>
            </a:r>
            <a:endParaRPr lang="en-US" altLang="ko-KR" sz="1500" dirty="0" smtClean="0">
              <a:latin typeface="Tahoma" panose="020B0604030504040204" pitchFamily="34" charset="0"/>
              <a:ea typeface="Tahoma" panose="020B0604030504040204" pitchFamily="34" charset="0"/>
              <a:cs typeface="Tahoma" panose="020B0604030504040204" pitchFamily="34" charset="0"/>
            </a:endParaRPr>
          </a:p>
          <a:p>
            <a:r>
              <a:rPr lang="en-US" altLang="ko-KR" sz="1500" dirty="0" smtClean="0">
                <a:latin typeface="Tahoma" panose="020B0604030504040204" pitchFamily="34" charset="0"/>
                <a:ea typeface="Tahoma" panose="020B0604030504040204" pitchFamily="34" charset="0"/>
                <a:cs typeface="Tahoma" panose="020B0604030504040204" pitchFamily="34" charset="0"/>
              </a:rPr>
              <a:t>And</a:t>
            </a:r>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 we use the electron density profile data observed from three incoherent scatter radars, </a:t>
            </a:r>
          </a:p>
          <a:p>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For middle latitude, Millstone Hill, For high latitude, EISCAT </a:t>
            </a:r>
            <a:r>
              <a:rPr lang="en-US" altLang="ko-KR" sz="1500" baseline="0" dirty="0" err="1" smtClean="0">
                <a:latin typeface="Tahoma" panose="020B0604030504040204" pitchFamily="34" charset="0"/>
                <a:ea typeface="Tahoma" panose="020B0604030504040204" pitchFamily="34" charset="0"/>
                <a:cs typeface="Tahoma" panose="020B0604030504040204" pitchFamily="34" charset="0"/>
              </a:rPr>
              <a:t>tromso</a:t>
            </a:r>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 UHF, EISCAT </a:t>
            </a:r>
            <a:r>
              <a:rPr lang="en-US" altLang="ko-KR" sz="1500" baseline="0" dirty="0" err="1" smtClean="0">
                <a:latin typeface="Tahoma" panose="020B0604030504040204" pitchFamily="34" charset="0"/>
                <a:ea typeface="Tahoma" panose="020B0604030504040204" pitchFamily="34" charset="0"/>
                <a:cs typeface="Tahoma" panose="020B0604030504040204" pitchFamily="34" charset="0"/>
              </a:rPr>
              <a:t>svalbard</a:t>
            </a:r>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 radars. </a:t>
            </a:r>
          </a:p>
          <a:p>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The time resolution of each ISR data is like this. </a:t>
            </a:r>
          </a:p>
          <a:p>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For this study, we use the standard version of the IRI. </a:t>
            </a:r>
          </a:p>
          <a:p>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For IRI TEC, we calculate at time of day, day of year, and location of our JASON-1 TEC data. </a:t>
            </a:r>
          </a:p>
          <a:p>
            <a:r>
              <a:rPr lang="en-US" altLang="ko-KR" sz="1500" baseline="0" dirty="0" smtClean="0">
                <a:latin typeface="Tahoma" panose="020B0604030504040204" pitchFamily="34" charset="0"/>
                <a:ea typeface="Tahoma" panose="020B0604030504040204" pitchFamily="34" charset="0"/>
                <a:cs typeface="Tahoma" panose="020B0604030504040204" pitchFamily="34" charset="0"/>
              </a:rPr>
              <a:t>For IRI electron density profiles, we hourly calculate at the day and location for each ISR.  </a:t>
            </a:r>
          </a:p>
        </p:txBody>
      </p:sp>
      <p:sp>
        <p:nvSpPr>
          <p:cNvPr id="4" name="슬라이드 번호 개체 틀 3"/>
          <p:cNvSpPr>
            <a:spLocks noGrp="1"/>
          </p:cNvSpPr>
          <p:nvPr>
            <p:ph type="sldNum" sz="quarter" idx="10"/>
          </p:nvPr>
        </p:nvSpPr>
        <p:spPr/>
        <p:txBody>
          <a:bodyPr/>
          <a:lstStyle/>
          <a:p>
            <a:fld id="{B7725934-F7C7-450D-B785-F96018930CB6}" type="slidenum">
              <a:rPr lang="ko-KR" altLang="en-US" smtClean="0"/>
              <a:t>5</a:t>
            </a:fld>
            <a:endParaRPr lang="ko-KR" altLang="en-US"/>
          </a:p>
        </p:txBody>
      </p:sp>
    </p:spTree>
    <p:extLst>
      <p:ext uri="{BB962C8B-B14F-4D97-AF65-F5344CB8AC3E}">
        <p14:creationId xmlns:p14="http://schemas.microsoft.com/office/powerpoint/2010/main" val="983513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600" dirty="0" smtClean="0">
                <a:latin typeface="Tahoma" panose="020B0604030504040204" pitchFamily="34" charset="0"/>
                <a:ea typeface="Tahoma" panose="020B0604030504040204" pitchFamily="34" charset="0"/>
                <a:cs typeface="Tahoma" panose="020B0604030504040204" pitchFamily="34" charset="0"/>
              </a:rPr>
              <a:t>Next</a:t>
            </a:r>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 is comparison result.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First, we compare the daily mean TEC between IRI and JASON-1.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Daily mean TECs are calculated during two year period.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In this figure, red line is IRI and black line is JASON-1.</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As seen this figure, IRI underestimate the TEC as JASON-1 TEC shift down.</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Also, we calculate the relative difference and blue line is that.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From relative difference, we find that the IRI underestimates the TEC about thirty-four percentage. </a:t>
            </a:r>
            <a:endParaRPr lang="ko-KR" altLang="en-US" sz="1600" dirty="0" smtClean="0">
              <a:latin typeface="Tahoma" panose="020B0604030504040204" pitchFamily="34" charset="0"/>
              <a:cs typeface="Tahoma" panose="020B0604030504040204" pitchFamily="34" charset="0"/>
            </a:endParaRPr>
          </a:p>
          <a:p>
            <a:endParaRPr lang="ko-KR" altLang="en-US" dirty="0"/>
          </a:p>
        </p:txBody>
      </p:sp>
      <p:sp>
        <p:nvSpPr>
          <p:cNvPr id="4" name="슬라이드 번호 개체 틀 3"/>
          <p:cNvSpPr>
            <a:spLocks noGrp="1"/>
          </p:cNvSpPr>
          <p:nvPr>
            <p:ph type="sldNum" sz="quarter" idx="10"/>
          </p:nvPr>
        </p:nvSpPr>
        <p:spPr/>
        <p:txBody>
          <a:bodyPr/>
          <a:lstStyle/>
          <a:p>
            <a:fld id="{B7725934-F7C7-450D-B785-F96018930CB6}" type="slidenum">
              <a:rPr lang="ko-KR" altLang="en-US" smtClean="0"/>
              <a:t>6</a:t>
            </a:fld>
            <a:endParaRPr lang="ko-KR" altLang="en-US"/>
          </a:p>
        </p:txBody>
      </p:sp>
    </p:spTree>
    <p:extLst>
      <p:ext uri="{BB962C8B-B14F-4D97-AF65-F5344CB8AC3E}">
        <p14:creationId xmlns:p14="http://schemas.microsoft.com/office/powerpoint/2010/main" val="3104288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600" dirty="0" smtClean="0">
                <a:latin typeface="Tahoma" panose="020B0604030504040204" pitchFamily="34" charset="0"/>
                <a:ea typeface="Tahoma" panose="020B0604030504040204" pitchFamily="34" charset="0"/>
                <a:cs typeface="Tahoma" panose="020B0604030504040204" pitchFamily="34" charset="0"/>
              </a:rPr>
              <a:t>We</a:t>
            </a:r>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 investigate the difference of global </a:t>
            </a:r>
            <a:r>
              <a:rPr lang="en-US" altLang="ko-KR" sz="1600" baseline="0" dirty="0" err="1" smtClean="0">
                <a:latin typeface="Tahoma" panose="020B0604030504040204" pitchFamily="34" charset="0"/>
                <a:ea typeface="Tahoma" panose="020B0604030504040204" pitchFamily="34" charset="0"/>
                <a:cs typeface="Tahoma" panose="020B0604030504040204" pitchFamily="34" charset="0"/>
              </a:rPr>
              <a:t>ionospheric</a:t>
            </a:r>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 TEC and compare the global TEC map between IRI and JASON-1.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For global TEC map, we bin the IRI and JASON-1 TEC data in magnetic latitude versus magnetic local time frame.</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The binning resolution is like this.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The binning results in longitudinally averaged TEC values.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Also, we use three seasonal bins like this. </a:t>
            </a:r>
          </a:p>
          <a:p>
            <a:endParaRPr lang="ko-KR" altLang="en-US" dirty="0"/>
          </a:p>
        </p:txBody>
      </p:sp>
      <p:sp>
        <p:nvSpPr>
          <p:cNvPr id="4" name="슬라이드 번호 개체 틀 3"/>
          <p:cNvSpPr>
            <a:spLocks noGrp="1"/>
          </p:cNvSpPr>
          <p:nvPr>
            <p:ph type="sldNum" sz="quarter" idx="10"/>
          </p:nvPr>
        </p:nvSpPr>
        <p:spPr/>
        <p:txBody>
          <a:bodyPr/>
          <a:lstStyle/>
          <a:p>
            <a:fld id="{B7725934-F7C7-450D-B785-F96018930CB6}" type="slidenum">
              <a:rPr lang="ko-KR" altLang="en-US" smtClean="0"/>
              <a:t>7</a:t>
            </a:fld>
            <a:endParaRPr lang="ko-KR" altLang="en-US"/>
          </a:p>
        </p:txBody>
      </p:sp>
    </p:spTree>
    <p:extLst>
      <p:ext uri="{BB962C8B-B14F-4D97-AF65-F5344CB8AC3E}">
        <p14:creationId xmlns:p14="http://schemas.microsoft.com/office/powerpoint/2010/main" val="730239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600" dirty="0" smtClean="0">
                <a:latin typeface="Tahoma" panose="020B0604030504040204" pitchFamily="34" charset="0"/>
                <a:ea typeface="Tahoma" panose="020B0604030504040204" pitchFamily="34" charset="0"/>
                <a:cs typeface="Tahoma" panose="020B0604030504040204" pitchFamily="34" charset="0"/>
              </a:rPr>
              <a:t>This</a:t>
            </a:r>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 figure shows IRI and JASON-1 global TEC map and their relative difference map.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We can see that the IRI overall underestimates TEC only the IRI overestimates in equatorial region during daytime.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And we find that there is difference the location and magnitude of anomaly peak between TECs.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For this reason, the IRI shows the overestimation of TEC in daytime equatorial region.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Also, the JASON-1 TEC map shows a near-symmetric equatorial anomaly structure.</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On the other hand, the IRI TEC map shows an asymmetric equatorial anomaly structure,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And the equatorial anomaly in the evening sector almost disappears in the IRI TEC map, while it stay in the JASON-1 TEC map. </a:t>
            </a:r>
          </a:p>
          <a:p>
            <a:endParaRPr lang="ko-KR" altLang="en-US" dirty="0" smtClean="0"/>
          </a:p>
          <a:p>
            <a:endParaRPr lang="ko-KR" altLang="en-US" dirty="0"/>
          </a:p>
        </p:txBody>
      </p:sp>
      <p:sp>
        <p:nvSpPr>
          <p:cNvPr id="4" name="슬라이드 번호 개체 틀 3"/>
          <p:cNvSpPr>
            <a:spLocks noGrp="1"/>
          </p:cNvSpPr>
          <p:nvPr>
            <p:ph type="sldNum" sz="quarter" idx="10"/>
          </p:nvPr>
        </p:nvSpPr>
        <p:spPr/>
        <p:txBody>
          <a:bodyPr/>
          <a:lstStyle/>
          <a:p>
            <a:fld id="{B7725934-F7C7-450D-B785-F96018930CB6}" type="slidenum">
              <a:rPr lang="ko-KR" altLang="en-US" smtClean="0"/>
              <a:t>8</a:t>
            </a:fld>
            <a:endParaRPr lang="ko-KR" altLang="en-US"/>
          </a:p>
        </p:txBody>
      </p:sp>
    </p:spTree>
    <p:extLst>
      <p:ext uri="{BB962C8B-B14F-4D97-AF65-F5344CB8AC3E}">
        <p14:creationId xmlns:p14="http://schemas.microsoft.com/office/powerpoint/2010/main" val="4092047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600" dirty="0" smtClean="0">
                <a:latin typeface="Tahoma" panose="020B0604030504040204" pitchFamily="34" charset="0"/>
                <a:ea typeface="Tahoma" panose="020B0604030504040204" pitchFamily="34" charset="0"/>
                <a:cs typeface="Tahoma" panose="020B0604030504040204" pitchFamily="34" charset="0"/>
              </a:rPr>
              <a:t>Additionally, we investigate</a:t>
            </a:r>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 the seasonal difference of global </a:t>
            </a:r>
            <a:r>
              <a:rPr lang="en-US" altLang="ko-KR" sz="1600" baseline="0" dirty="0" err="1" smtClean="0">
                <a:latin typeface="Tahoma" panose="020B0604030504040204" pitchFamily="34" charset="0"/>
                <a:ea typeface="Tahoma" panose="020B0604030504040204" pitchFamily="34" charset="0"/>
                <a:cs typeface="Tahoma" panose="020B0604030504040204" pitchFamily="34" charset="0"/>
              </a:rPr>
              <a:t>ionospheric</a:t>
            </a:r>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 TEC.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This figure shows the global TEC map at equinox, December solstice, June solstice.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We can see that the IRI overall underestimates TEC except for the region around the equatorial anomaly during the daytime in all seasons.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Also, we find that in winter hemisphere, the magnitude of underestimation of TEC by the IRI is larger than that of summer hemisphere. </a:t>
            </a:r>
          </a:p>
          <a:p>
            <a:r>
              <a:rPr lang="en-US" altLang="ko-KR" sz="1600" baseline="0" dirty="0" smtClean="0">
                <a:latin typeface="Tahoma" panose="020B0604030504040204" pitchFamily="34" charset="0"/>
                <a:ea typeface="Tahoma" panose="020B0604030504040204" pitchFamily="34" charset="0"/>
                <a:cs typeface="Tahoma" panose="020B0604030504040204" pitchFamily="34" charset="0"/>
              </a:rPr>
              <a:t>This result indicates that the IRI estimation of TEC is considerably smaller than the true ionosphere in winter hemisphere.  </a:t>
            </a:r>
            <a:endParaRPr lang="ko-KR" altLang="en-US" sz="1600" dirty="0" smtClean="0">
              <a:latin typeface="Tahoma" panose="020B0604030504040204" pitchFamily="34" charset="0"/>
              <a:cs typeface="Tahoma" panose="020B0604030504040204" pitchFamily="34" charset="0"/>
            </a:endParaRPr>
          </a:p>
          <a:p>
            <a:endParaRPr lang="ko-KR" altLang="en-US" dirty="0"/>
          </a:p>
        </p:txBody>
      </p:sp>
      <p:sp>
        <p:nvSpPr>
          <p:cNvPr id="4" name="슬라이드 번호 개체 틀 3"/>
          <p:cNvSpPr>
            <a:spLocks noGrp="1"/>
          </p:cNvSpPr>
          <p:nvPr>
            <p:ph type="sldNum" sz="quarter" idx="10"/>
          </p:nvPr>
        </p:nvSpPr>
        <p:spPr/>
        <p:txBody>
          <a:bodyPr/>
          <a:lstStyle/>
          <a:p>
            <a:fld id="{B7725934-F7C7-450D-B785-F96018930CB6}" type="slidenum">
              <a:rPr lang="ko-KR" altLang="en-US" smtClean="0"/>
              <a:t>9</a:t>
            </a:fld>
            <a:endParaRPr lang="ko-KR" altLang="en-US"/>
          </a:p>
        </p:txBody>
      </p:sp>
    </p:spTree>
    <p:extLst>
      <p:ext uri="{BB962C8B-B14F-4D97-AF65-F5344CB8AC3E}">
        <p14:creationId xmlns:p14="http://schemas.microsoft.com/office/powerpoint/2010/main" val="3189364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ko-KR" altLang="en-US" smtClean="0"/>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en-US" dirty="0"/>
          </a:p>
        </p:txBody>
      </p:sp>
      <p:sp>
        <p:nvSpPr>
          <p:cNvPr id="4" name="Date Placeholder 3"/>
          <p:cNvSpPr>
            <a:spLocks noGrp="1"/>
          </p:cNvSpPr>
          <p:nvPr>
            <p:ph type="dt" sz="half" idx="10"/>
          </p:nvPr>
        </p:nvSpPr>
        <p:spPr/>
        <p:txBody>
          <a:bodyPr/>
          <a:lstStyle/>
          <a:p>
            <a:fld id="{3F99A38D-9A70-46F3-AC7C-E80CFA774A48}" type="datetimeFigureOut">
              <a:rPr lang="ko-KR" altLang="en-US" smtClean="0"/>
              <a:t>2015-04-23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32041A59-3643-4A80-9061-B04374625E4E}" type="slidenum">
              <a:rPr lang="ko-KR" altLang="en-US" smtClean="0"/>
              <a:t>‹#›</a:t>
            </a:fld>
            <a:endParaRPr lang="ko-KR" altLang="en-US"/>
          </a:p>
        </p:txBody>
      </p:sp>
    </p:spTree>
    <p:extLst>
      <p:ext uri="{BB962C8B-B14F-4D97-AF65-F5344CB8AC3E}">
        <p14:creationId xmlns:p14="http://schemas.microsoft.com/office/powerpoint/2010/main" val="468976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3F99A38D-9A70-46F3-AC7C-E80CFA774A48}" type="datetimeFigureOut">
              <a:rPr lang="ko-KR" altLang="en-US" smtClean="0"/>
              <a:t>2015-04-23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32041A59-3643-4A80-9061-B04374625E4E}" type="slidenum">
              <a:rPr lang="ko-KR" altLang="en-US" smtClean="0"/>
              <a:t>‹#›</a:t>
            </a:fld>
            <a:endParaRPr lang="ko-KR" altLang="en-US"/>
          </a:p>
        </p:txBody>
      </p:sp>
    </p:spTree>
    <p:extLst>
      <p:ext uri="{BB962C8B-B14F-4D97-AF65-F5344CB8AC3E}">
        <p14:creationId xmlns:p14="http://schemas.microsoft.com/office/powerpoint/2010/main" val="3584971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3F99A38D-9A70-46F3-AC7C-E80CFA774A48}" type="datetimeFigureOut">
              <a:rPr lang="ko-KR" altLang="en-US" smtClean="0"/>
              <a:t>2015-04-23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32041A59-3643-4A80-9061-B04374625E4E}" type="slidenum">
              <a:rPr lang="ko-KR" altLang="en-US" smtClean="0"/>
              <a:t>‹#›</a:t>
            </a:fld>
            <a:endParaRPr lang="ko-KR" altLang="en-US"/>
          </a:p>
        </p:txBody>
      </p:sp>
    </p:spTree>
    <p:extLst>
      <p:ext uri="{BB962C8B-B14F-4D97-AF65-F5344CB8AC3E}">
        <p14:creationId xmlns:p14="http://schemas.microsoft.com/office/powerpoint/2010/main" val="1519296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3F99A38D-9A70-46F3-AC7C-E80CFA774A48}" type="datetimeFigureOut">
              <a:rPr lang="ko-KR" altLang="en-US" smtClean="0"/>
              <a:t>2015-04-23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32041A59-3643-4A80-9061-B04374625E4E}" type="slidenum">
              <a:rPr lang="ko-KR" altLang="en-US" smtClean="0"/>
              <a:t>‹#›</a:t>
            </a:fld>
            <a:endParaRPr lang="ko-KR" altLang="en-US"/>
          </a:p>
        </p:txBody>
      </p:sp>
    </p:spTree>
    <p:extLst>
      <p:ext uri="{BB962C8B-B14F-4D97-AF65-F5344CB8AC3E}">
        <p14:creationId xmlns:p14="http://schemas.microsoft.com/office/powerpoint/2010/main" val="2412113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smtClean="0"/>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Date Placeholder 3"/>
          <p:cNvSpPr>
            <a:spLocks noGrp="1"/>
          </p:cNvSpPr>
          <p:nvPr>
            <p:ph type="dt" sz="half" idx="10"/>
          </p:nvPr>
        </p:nvSpPr>
        <p:spPr/>
        <p:txBody>
          <a:bodyPr/>
          <a:lstStyle/>
          <a:p>
            <a:fld id="{3F99A38D-9A70-46F3-AC7C-E80CFA774A48}" type="datetimeFigureOut">
              <a:rPr lang="ko-KR" altLang="en-US" smtClean="0"/>
              <a:t>2015-04-23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32041A59-3643-4A80-9061-B04374625E4E}" type="slidenum">
              <a:rPr lang="ko-KR" altLang="en-US" smtClean="0"/>
              <a:t>‹#›</a:t>
            </a:fld>
            <a:endParaRPr lang="ko-KR" altLang="en-US"/>
          </a:p>
        </p:txBody>
      </p:sp>
    </p:spTree>
    <p:extLst>
      <p:ext uri="{BB962C8B-B14F-4D97-AF65-F5344CB8AC3E}">
        <p14:creationId xmlns:p14="http://schemas.microsoft.com/office/powerpoint/2010/main" val="4253885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3F99A38D-9A70-46F3-AC7C-E80CFA774A48}" type="datetimeFigureOut">
              <a:rPr lang="ko-KR" altLang="en-US" smtClean="0"/>
              <a:t>2015-04-23</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32041A59-3643-4A80-9061-B04374625E4E}" type="slidenum">
              <a:rPr lang="ko-KR" altLang="en-US" smtClean="0"/>
              <a:t>‹#›</a:t>
            </a:fld>
            <a:endParaRPr lang="ko-KR" altLang="en-US"/>
          </a:p>
        </p:txBody>
      </p:sp>
    </p:spTree>
    <p:extLst>
      <p:ext uri="{BB962C8B-B14F-4D97-AF65-F5344CB8AC3E}">
        <p14:creationId xmlns:p14="http://schemas.microsoft.com/office/powerpoint/2010/main" val="4025640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629842" y="2505075"/>
            <a:ext cx="3868340"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3F99A38D-9A70-46F3-AC7C-E80CFA774A48}" type="datetimeFigureOut">
              <a:rPr lang="ko-KR" altLang="en-US" smtClean="0"/>
              <a:t>2015-04-23</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32041A59-3643-4A80-9061-B04374625E4E}" type="slidenum">
              <a:rPr lang="ko-KR" altLang="en-US" smtClean="0"/>
              <a:t>‹#›</a:t>
            </a:fld>
            <a:endParaRPr lang="ko-KR" altLang="en-US"/>
          </a:p>
        </p:txBody>
      </p:sp>
    </p:spTree>
    <p:extLst>
      <p:ext uri="{BB962C8B-B14F-4D97-AF65-F5344CB8AC3E}">
        <p14:creationId xmlns:p14="http://schemas.microsoft.com/office/powerpoint/2010/main" val="3310234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Date Placeholder 2"/>
          <p:cNvSpPr>
            <a:spLocks noGrp="1"/>
          </p:cNvSpPr>
          <p:nvPr>
            <p:ph type="dt" sz="half" idx="10"/>
          </p:nvPr>
        </p:nvSpPr>
        <p:spPr/>
        <p:txBody>
          <a:bodyPr/>
          <a:lstStyle/>
          <a:p>
            <a:fld id="{3F99A38D-9A70-46F3-AC7C-E80CFA774A48}" type="datetimeFigureOut">
              <a:rPr lang="ko-KR" altLang="en-US" smtClean="0"/>
              <a:t>2015-04-23</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32041A59-3643-4A80-9061-B04374625E4E}" type="slidenum">
              <a:rPr lang="ko-KR" altLang="en-US" smtClean="0"/>
              <a:t>‹#›</a:t>
            </a:fld>
            <a:endParaRPr lang="ko-KR" altLang="en-US"/>
          </a:p>
        </p:txBody>
      </p:sp>
    </p:spTree>
    <p:extLst>
      <p:ext uri="{BB962C8B-B14F-4D97-AF65-F5344CB8AC3E}">
        <p14:creationId xmlns:p14="http://schemas.microsoft.com/office/powerpoint/2010/main" val="1600002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99A38D-9A70-46F3-AC7C-E80CFA774A48}" type="datetimeFigureOut">
              <a:rPr lang="ko-KR" altLang="en-US" smtClean="0"/>
              <a:t>2015-04-23</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32041A59-3643-4A80-9061-B04374625E4E}" type="slidenum">
              <a:rPr lang="ko-KR" altLang="en-US" smtClean="0"/>
              <a:t>‹#›</a:t>
            </a:fld>
            <a:endParaRPr lang="ko-KR" altLang="en-US"/>
          </a:p>
        </p:txBody>
      </p:sp>
    </p:spTree>
    <p:extLst>
      <p:ext uri="{BB962C8B-B14F-4D97-AF65-F5344CB8AC3E}">
        <p14:creationId xmlns:p14="http://schemas.microsoft.com/office/powerpoint/2010/main" val="3150902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3F99A38D-9A70-46F3-AC7C-E80CFA774A48}" type="datetimeFigureOut">
              <a:rPr lang="ko-KR" altLang="en-US" smtClean="0"/>
              <a:t>2015-04-23</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32041A59-3643-4A80-9061-B04374625E4E}" type="slidenum">
              <a:rPr lang="ko-KR" altLang="en-US" smtClean="0"/>
              <a:t>‹#›</a:t>
            </a:fld>
            <a:endParaRPr lang="ko-KR" altLang="en-US"/>
          </a:p>
        </p:txBody>
      </p:sp>
    </p:spTree>
    <p:extLst>
      <p:ext uri="{BB962C8B-B14F-4D97-AF65-F5344CB8AC3E}">
        <p14:creationId xmlns:p14="http://schemas.microsoft.com/office/powerpoint/2010/main" val="4294666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3F99A38D-9A70-46F3-AC7C-E80CFA774A48}" type="datetimeFigureOut">
              <a:rPr lang="ko-KR" altLang="en-US" smtClean="0"/>
              <a:t>2015-04-23</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32041A59-3643-4A80-9061-B04374625E4E}" type="slidenum">
              <a:rPr lang="ko-KR" altLang="en-US" smtClean="0"/>
              <a:t>‹#›</a:t>
            </a:fld>
            <a:endParaRPr lang="ko-KR" altLang="en-US"/>
          </a:p>
        </p:txBody>
      </p:sp>
    </p:spTree>
    <p:extLst>
      <p:ext uri="{BB962C8B-B14F-4D97-AF65-F5344CB8AC3E}">
        <p14:creationId xmlns:p14="http://schemas.microsoft.com/office/powerpoint/2010/main" val="123747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99A38D-9A70-46F3-AC7C-E80CFA774A48}" type="datetimeFigureOut">
              <a:rPr lang="ko-KR" altLang="en-US" smtClean="0"/>
              <a:t>2015-04-23</a:t>
            </a:fld>
            <a:endParaRPr lang="ko-KR"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041A59-3643-4A80-9061-B04374625E4E}" type="slidenum">
              <a:rPr lang="ko-KR" altLang="en-US" smtClean="0"/>
              <a:t>‹#›</a:t>
            </a:fld>
            <a:endParaRPr lang="ko-KR" altLang="en-US"/>
          </a:p>
        </p:txBody>
      </p:sp>
    </p:spTree>
    <p:extLst>
      <p:ext uri="{BB962C8B-B14F-4D97-AF65-F5344CB8AC3E}">
        <p14:creationId xmlns:p14="http://schemas.microsoft.com/office/powerpoint/2010/main" val="4085029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부제목 2"/>
          <p:cNvSpPr>
            <a:spLocks noGrp="1"/>
          </p:cNvSpPr>
          <p:nvPr>
            <p:ph type="subTitle" idx="1"/>
          </p:nvPr>
        </p:nvSpPr>
        <p:spPr>
          <a:xfrm>
            <a:off x="527222" y="3972741"/>
            <a:ext cx="8410832" cy="1655762"/>
          </a:xfrm>
        </p:spPr>
        <p:txBody>
          <a:bodyPr anchor="ctr" anchorCtr="0"/>
          <a:lstStyle/>
          <a:p>
            <a:r>
              <a:rPr lang="en-US" altLang="ko-KR" b="1" dirty="0" err="1" smtClean="0">
                <a:latin typeface="Times New Roman" panose="02020603050405020304" pitchFamily="18" charset="0"/>
                <a:ea typeface="Tahoma" panose="020B0604030504040204" pitchFamily="34" charset="0"/>
                <a:cs typeface="Times New Roman" panose="02020603050405020304" pitchFamily="18" charset="0"/>
              </a:rPr>
              <a:t>Eun</a:t>
            </a:r>
            <a:r>
              <a:rPr lang="en-US" altLang="ko-KR" b="1" dirty="0" smtClean="0">
                <a:latin typeface="Times New Roman" panose="02020603050405020304" pitchFamily="18" charset="0"/>
                <a:ea typeface="Tahoma" panose="020B0604030504040204" pitchFamily="34" charset="0"/>
                <a:cs typeface="Times New Roman" panose="02020603050405020304" pitchFamily="18" charset="0"/>
              </a:rPr>
              <a:t>-Young </a:t>
            </a:r>
            <a:r>
              <a:rPr lang="en-US" altLang="ko-KR" b="1" dirty="0" err="1" smtClean="0">
                <a:latin typeface="Times New Roman" panose="02020603050405020304" pitchFamily="18" charset="0"/>
                <a:ea typeface="Tahoma" panose="020B0604030504040204" pitchFamily="34" charset="0"/>
                <a:cs typeface="Times New Roman" panose="02020603050405020304" pitchFamily="18" charset="0"/>
              </a:rPr>
              <a:t>Ji</a:t>
            </a:r>
            <a:r>
              <a:rPr lang="en-US" altLang="ko-KR" b="1" dirty="0" smtClean="0">
                <a:latin typeface="Times New Roman" panose="02020603050405020304" pitchFamily="18" charset="0"/>
                <a:ea typeface="Tahoma" panose="020B0604030504040204" pitchFamily="34" charset="0"/>
                <a:cs typeface="Times New Roman" panose="02020603050405020304" pitchFamily="18" charset="0"/>
              </a:rPr>
              <a:t>, </a:t>
            </a:r>
            <a:r>
              <a:rPr lang="en-US" altLang="ko-KR" b="1" dirty="0" err="1" smtClean="0">
                <a:latin typeface="Times New Roman" panose="02020603050405020304" pitchFamily="18" charset="0"/>
                <a:ea typeface="Tahoma" panose="020B0604030504040204" pitchFamily="34" charset="0"/>
                <a:cs typeface="Times New Roman" panose="02020603050405020304" pitchFamily="18" charset="0"/>
              </a:rPr>
              <a:t>Geonhwa</a:t>
            </a:r>
            <a:r>
              <a:rPr lang="en-US" altLang="ko-KR" b="1" dirty="0" smtClean="0">
                <a:latin typeface="Times New Roman" panose="02020603050405020304" pitchFamily="18" charset="0"/>
                <a:ea typeface="Tahoma" panose="020B0604030504040204" pitchFamily="34" charset="0"/>
                <a:cs typeface="Times New Roman" panose="02020603050405020304" pitchFamily="18" charset="0"/>
              </a:rPr>
              <a:t> </a:t>
            </a:r>
            <a:r>
              <a:rPr lang="en-US" altLang="ko-KR" b="1" dirty="0" err="1" smtClean="0">
                <a:latin typeface="Times New Roman" panose="02020603050405020304" pitchFamily="18" charset="0"/>
                <a:ea typeface="Tahoma" panose="020B0604030504040204" pitchFamily="34" charset="0"/>
                <a:cs typeface="Times New Roman" panose="02020603050405020304" pitchFamily="18" charset="0"/>
              </a:rPr>
              <a:t>Jee</a:t>
            </a:r>
            <a:r>
              <a:rPr lang="en-US" altLang="ko-KR" b="1" dirty="0" smtClean="0">
                <a:latin typeface="Times New Roman" panose="02020603050405020304" pitchFamily="18" charset="0"/>
                <a:ea typeface="Tahoma" panose="020B0604030504040204" pitchFamily="34" charset="0"/>
                <a:cs typeface="Times New Roman" panose="02020603050405020304" pitchFamily="18" charset="0"/>
              </a:rPr>
              <a:t>, and Young-Bae Ham</a:t>
            </a:r>
          </a:p>
          <a:p>
            <a:r>
              <a:rPr lang="en-US" altLang="ko-KR" b="1" dirty="0">
                <a:latin typeface="Times New Roman" panose="02020603050405020304" pitchFamily="18" charset="0"/>
                <a:ea typeface="Tahoma" panose="020B0604030504040204" pitchFamily="34" charset="0"/>
                <a:cs typeface="Times New Roman" panose="02020603050405020304" pitchFamily="18" charset="0"/>
              </a:rPr>
              <a:t>Korea Polar Research Institute (KOPRI</a:t>
            </a:r>
            <a:r>
              <a:rPr lang="en-US" altLang="ko-KR" b="1" dirty="0" smtClean="0">
                <a:latin typeface="Times New Roman" panose="02020603050405020304" pitchFamily="18" charset="0"/>
                <a:ea typeface="Tahoma" panose="020B0604030504040204" pitchFamily="34" charset="0"/>
                <a:cs typeface="Times New Roman" panose="02020603050405020304" pitchFamily="18" charset="0"/>
              </a:rPr>
              <a:t>)</a:t>
            </a:r>
            <a:endParaRPr lang="en-US" altLang="ko-KR" b="1"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4" name="제목 1"/>
          <p:cNvSpPr>
            <a:spLocks noGrp="1"/>
          </p:cNvSpPr>
          <p:nvPr>
            <p:ph type="ctrTitle"/>
          </p:nvPr>
        </p:nvSpPr>
        <p:spPr>
          <a:xfrm>
            <a:off x="0" y="1089411"/>
            <a:ext cx="9144000" cy="2387600"/>
          </a:xfrm>
        </p:spPr>
        <p:txBody>
          <a:bodyPr anchor="ctr" anchorCtr="0">
            <a:normAutofit/>
          </a:bodyPr>
          <a:lstStyle/>
          <a:p>
            <a:r>
              <a:rPr lang="en-US" altLang="ko-KR" sz="3000" b="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Evaluation of IRI-2012 by comparison with JASON-1 TEC and incoherent scatter radar observations </a:t>
            </a:r>
            <a:r>
              <a:rPr lang="en-US" altLang="ko-KR" sz="3000" b="1" dirty="0" smtClean="0">
                <a:solidFill>
                  <a:srgbClr val="002060"/>
                </a:solidFill>
                <a:latin typeface="Times New Roman" panose="02020603050405020304" pitchFamily="18" charset="0"/>
                <a:ea typeface="Tahoma" panose="020B0604030504040204" pitchFamily="34" charset="0"/>
                <a:cs typeface="Times New Roman" panose="02020603050405020304" pitchFamily="18" charset="0"/>
              </a:rPr>
              <a:t>during </a:t>
            </a:r>
            <a:r>
              <a:rPr lang="en-US" altLang="ko-KR" sz="3000" b="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the 2008-2009 solar minimum period</a:t>
            </a:r>
            <a:endParaRPr lang="ko-KR" alt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4432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내용 개체 틀 6"/>
          <p:cNvSpPr>
            <a:spLocks noGrp="1"/>
          </p:cNvSpPr>
          <p:nvPr>
            <p:ph idx="1"/>
          </p:nvPr>
        </p:nvSpPr>
        <p:spPr>
          <a:xfrm>
            <a:off x="186612" y="951722"/>
            <a:ext cx="8899723" cy="5720927"/>
          </a:xfrm>
        </p:spPr>
        <p:txBody>
          <a:bodyPr>
            <a:normAutofit lnSpcReduction="10000"/>
          </a:bodyPr>
          <a:lstStyle/>
          <a:p>
            <a:pPr>
              <a:buFont typeface="Wingdings" panose="05000000000000000000" pitchFamily="2" charset="2"/>
              <a:buChar char="§"/>
            </a:pPr>
            <a:r>
              <a:rPr lang="en-US" altLang="ko-KR" sz="2300" dirty="0" smtClean="0">
                <a:latin typeface="Times New Roman" panose="02020603050405020304" pitchFamily="18" charset="0"/>
                <a:cs typeface="Times New Roman" panose="02020603050405020304" pitchFamily="18" charset="0"/>
              </a:rPr>
              <a:t>Using the observations in the topside ionosphere, the previous studies showed that the IRI overestimates the ionosphere in the equatorial region during the last solar minimum period, which agrees with our result from TEC data.</a:t>
            </a:r>
          </a:p>
          <a:p>
            <a:pPr>
              <a:buFont typeface="Wingdings" panose="05000000000000000000" pitchFamily="2" charset="2"/>
              <a:buChar char="§"/>
            </a:pPr>
            <a:r>
              <a:rPr lang="en-US" altLang="ko-KR" sz="2300" dirty="0" smtClean="0">
                <a:latin typeface="Times New Roman" panose="02020603050405020304" pitchFamily="18" charset="0"/>
                <a:cs typeface="Times New Roman" panose="02020603050405020304" pitchFamily="18" charset="0"/>
              </a:rPr>
              <a:t>However, we find that the IRI overall underestimates the ionosphere except for the daytime equatorial region.</a:t>
            </a:r>
          </a:p>
          <a:p>
            <a:pPr>
              <a:buFont typeface="Wingdings" panose="05000000000000000000" pitchFamily="2" charset="2"/>
              <a:buChar char="§"/>
            </a:pPr>
            <a:r>
              <a:rPr lang="en-US" altLang="ko-KR" sz="2300" dirty="0" smtClean="0">
                <a:latin typeface="Times New Roman" panose="02020603050405020304" pitchFamily="18" charset="0"/>
                <a:cs typeface="Times New Roman" panose="02020603050405020304" pitchFamily="18" charset="0"/>
              </a:rPr>
              <a:t>Using the ISR observations, we further investigate the underestimation of IRI in the middle and high latitude regions. </a:t>
            </a:r>
          </a:p>
          <a:p>
            <a:pPr>
              <a:buFont typeface="Wingdings" panose="05000000000000000000" pitchFamily="2" charset="2"/>
              <a:buChar char="Ø"/>
            </a:pPr>
            <a:r>
              <a:rPr lang="en-US" altLang="ko-KR" sz="2300" dirty="0">
                <a:latin typeface="Times New Roman" panose="02020603050405020304" pitchFamily="18" charset="0"/>
                <a:cs typeface="Times New Roman" panose="02020603050405020304" pitchFamily="18" charset="0"/>
              </a:rPr>
              <a:t>We compare the electron density profiles between IRI and ISRs at Millstone Hill, EISCAT, and ESR. </a:t>
            </a:r>
          </a:p>
          <a:p>
            <a:pPr marL="0" indent="0">
              <a:buNone/>
            </a:pPr>
            <a:endParaRPr lang="en-US" altLang="ko-KR"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altLang="ko-KR" sz="2300" b="1" dirty="0" smtClean="0">
                <a:solidFill>
                  <a:srgbClr val="002060"/>
                </a:solidFill>
                <a:latin typeface="Times New Roman" panose="02020603050405020304" pitchFamily="18" charset="0"/>
                <a:cs typeface="Times New Roman" panose="02020603050405020304" pitchFamily="18" charset="0"/>
              </a:rPr>
              <a:t>Data analysis for electron density profiles </a:t>
            </a:r>
          </a:p>
          <a:p>
            <a:pPr>
              <a:buFont typeface="Wingdings" panose="05000000000000000000" pitchFamily="2" charset="2"/>
              <a:buChar char="Ø"/>
            </a:pPr>
            <a:r>
              <a:rPr lang="en-US" altLang="ko-KR" sz="2200" dirty="0" smtClean="0">
                <a:latin typeface="Times New Roman" panose="02020603050405020304" pitchFamily="18" charset="0"/>
                <a:cs typeface="Times New Roman" panose="02020603050405020304" pitchFamily="18" charset="0"/>
              </a:rPr>
              <a:t>We make the ISR data, which have the height variation of 25 km altitude because they show the irregular height variation. </a:t>
            </a:r>
          </a:p>
          <a:p>
            <a:pPr>
              <a:buFont typeface="Wingdings" panose="05000000000000000000" pitchFamily="2" charset="2"/>
              <a:buChar char="Ø"/>
            </a:pPr>
            <a:r>
              <a:rPr lang="en-US" altLang="ko-KR" sz="2200" dirty="0" smtClean="0">
                <a:latin typeface="Times New Roman" panose="02020603050405020304" pitchFamily="18" charset="0"/>
                <a:cs typeface="Times New Roman" panose="02020603050405020304" pitchFamily="18" charset="0"/>
              </a:rPr>
              <a:t>We bin the ISR data in season and local time with three seasons (equinox, December solstice, and June solstice) and 1 hour</a:t>
            </a:r>
            <a:endParaRPr lang="en-US" altLang="ko-KR" sz="2200" dirty="0">
              <a:latin typeface="Times New Roman" panose="02020603050405020304" pitchFamily="18" charset="0"/>
              <a:cs typeface="Times New Roman" panose="02020603050405020304" pitchFamily="18" charset="0"/>
            </a:endParaRPr>
          </a:p>
        </p:txBody>
      </p:sp>
      <p:sp>
        <p:nvSpPr>
          <p:cNvPr id="5" name="제목 1"/>
          <p:cNvSpPr>
            <a:spLocks noGrp="1"/>
          </p:cNvSpPr>
          <p:nvPr>
            <p:ph type="title"/>
          </p:nvPr>
        </p:nvSpPr>
        <p:spPr>
          <a:xfrm>
            <a:off x="181232" y="126225"/>
            <a:ext cx="8822724" cy="760184"/>
          </a:xfrm>
        </p:spPr>
        <p:txBody>
          <a:bodyPr>
            <a:noAutofit/>
          </a:bodyPr>
          <a:lstStyle/>
          <a:p>
            <a:r>
              <a:rPr lang="en-US" altLang="ko-KR" sz="2900" b="1" dirty="0" smtClean="0">
                <a:solidFill>
                  <a:srgbClr val="002060"/>
                </a:solidFill>
                <a:latin typeface="Times New Roman" panose="02020603050405020304" pitchFamily="18" charset="0"/>
                <a:ea typeface="Tahoma" panose="020B0604030504040204" pitchFamily="34" charset="0"/>
                <a:cs typeface="Times New Roman" panose="02020603050405020304" pitchFamily="18" charset="0"/>
              </a:rPr>
              <a:t>Comparison </a:t>
            </a:r>
            <a:r>
              <a:rPr lang="en-US" altLang="ko-KR" sz="2900" b="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of IRI and </a:t>
            </a:r>
            <a:r>
              <a:rPr lang="en-US" altLang="ko-KR" sz="2900" b="1" dirty="0" smtClean="0">
                <a:solidFill>
                  <a:srgbClr val="002060"/>
                </a:solidFill>
                <a:latin typeface="Times New Roman" panose="02020603050405020304" pitchFamily="18" charset="0"/>
                <a:ea typeface="Tahoma" panose="020B0604030504040204" pitchFamily="34" charset="0"/>
                <a:cs typeface="Times New Roman" panose="02020603050405020304" pitchFamily="18" charset="0"/>
              </a:rPr>
              <a:t>ISRs electron density profiles</a:t>
            </a:r>
            <a:endParaRPr lang="en-US" altLang="ko-KR" sz="2900" b="1" dirty="0">
              <a:solidFill>
                <a:srgbClr val="002060"/>
              </a:solidFill>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073830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그림 4"/>
          <p:cNvPicPr>
            <a:picLocks noChangeAspect="1"/>
          </p:cNvPicPr>
          <p:nvPr/>
        </p:nvPicPr>
        <p:blipFill rotWithShape="1">
          <a:blip r:embed="rId3">
            <a:extLst>
              <a:ext uri="{28A0092B-C50C-407E-A947-70E740481C1C}">
                <a14:useLocalDpi xmlns:a14="http://schemas.microsoft.com/office/drawing/2010/main" val="0"/>
              </a:ext>
            </a:extLst>
          </a:blip>
          <a:srcRect r="53656"/>
          <a:stretch/>
        </p:blipFill>
        <p:spPr>
          <a:xfrm>
            <a:off x="100429" y="247134"/>
            <a:ext cx="4458371" cy="6396261"/>
          </a:xfrm>
          <a:prstGeom prst="rect">
            <a:avLst/>
          </a:prstGeom>
        </p:spPr>
      </p:pic>
      <p:sp>
        <p:nvSpPr>
          <p:cNvPr id="6" name="내용 개체 틀 5"/>
          <p:cNvSpPr>
            <a:spLocks noGrp="1"/>
          </p:cNvSpPr>
          <p:nvPr>
            <p:ph idx="1"/>
          </p:nvPr>
        </p:nvSpPr>
        <p:spPr>
          <a:xfrm>
            <a:off x="4761470" y="754709"/>
            <a:ext cx="4283674" cy="5407196"/>
          </a:xfrm>
        </p:spPr>
        <p:txBody>
          <a:bodyPr>
            <a:normAutofit/>
          </a:bodyPr>
          <a:lstStyle/>
          <a:p>
            <a:pPr>
              <a:buFont typeface="Wingdings" panose="05000000000000000000" pitchFamily="2" charset="2"/>
              <a:buChar char="u"/>
            </a:pPr>
            <a:r>
              <a:rPr lang="en-US" altLang="ko-KR" sz="2300" b="1" u="sng" dirty="0" smtClean="0">
                <a:latin typeface="Times New Roman" panose="02020603050405020304" pitchFamily="18" charset="0"/>
                <a:cs typeface="Times New Roman" panose="02020603050405020304" pitchFamily="18" charset="0"/>
              </a:rPr>
              <a:t>Daytime</a:t>
            </a:r>
          </a:p>
          <a:p>
            <a:r>
              <a:rPr lang="en-US" altLang="ko-KR" sz="2100" dirty="0">
                <a:latin typeface="Times New Roman" panose="02020603050405020304" pitchFamily="18" charset="0"/>
                <a:cs typeface="Times New Roman" panose="02020603050405020304" pitchFamily="18" charset="0"/>
              </a:rPr>
              <a:t>T</a:t>
            </a:r>
            <a:r>
              <a:rPr lang="en-US" altLang="ko-KR" sz="2100" dirty="0" smtClean="0">
                <a:latin typeface="Times New Roman" panose="02020603050405020304" pitchFamily="18" charset="0"/>
                <a:cs typeface="Times New Roman" panose="02020603050405020304" pitchFamily="18" charset="0"/>
              </a:rPr>
              <a:t>here </a:t>
            </a:r>
            <a:r>
              <a:rPr lang="en-US" altLang="ko-KR" sz="2100" dirty="0">
                <a:latin typeface="Times New Roman" panose="02020603050405020304" pitchFamily="18" charset="0"/>
                <a:cs typeface="Times New Roman" panose="02020603050405020304" pitchFamily="18" charset="0"/>
              </a:rPr>
              <a:t>is good agreement between IRI and ISRs for NmF2 and hmF2 except for ESR during the daytime</a:t>
            </a:r>
            <a:r>
              <a:rPr lang="en-US" altLang="ko-KR" sz="2100" dirty="0" smtClean="0">
                <a:latin typeface="Times New Roman" panose="02020603050405020304" pitchFamily="18" charset="0"/>
                <a:cs typeface="Times New Roman" panose="02020603050405020304" pitchFamily="18" charset="0"/>
              </a:rPr>
              <a:t>. This result coincide with the small differences in the daytime TECs.</a:t>
            </a:r>
          </a:p>
          <a:p>
            <a:pPr>
              <a:buFont typeface="Wingdings" panose="05000000000000000000" pitchFamily="2" charset="2"/>
              <a:buChar char="Ø"/>
            </a:pPr>
            <a:endParaRPr lang="en-US" altLang="ko-KR" sz="2100" dirty="0">
              <a:latin typeface="Times New Roman" panose="02020603050405020304" pitchFamily="18" charset="0"/>
              <a:cs typeface="Times New Roman" panose="02020603050405020304" pitchFamily="18" charset="0"/>
            </a:endParaRPr>
          </a:p>
        </p:txBody>
      </p:sp>
      <p:sp>
        <p:nvSpPr>
          <p:cNvPr id="7" name="TextBox 6"/>
          <p:cNvSpPr txBox="1"/>
          <p:nvPr/>
        </p:nvSpPr>
        <p:spPr>
          <a:xfrm rot="16200000">
            <a:off x="3854753" y="1548718"/>
            <a:ext cx="1189749" cy="276999"/>
          </a:xfrm>
          <a:prstGeom prst="rect">
            <a:avLst/>
          </a:prstGeom>
          <a:noFill/>
        </p:spPr>
        <p:txBody>
          <a:bodyPr wrap="none" rtlCol="0">
            <a:spAutoFit/>
          </a:bodyPr>
          <a:lstStyle/>
          <a:p>
            <a:r>
              <a:rPr lang="en-US" altLang="ko-KR" sz="1200" b="1" dirty="0" smtClean="0">
                <a:latin typeface="Book Antiqua" panose="02040602050305030304" pitchFamily="18" charset="0"/>
              </a:rPr>
              <a:t>Millstone Hill</a:t>
            </a:r>
            <a:endParaRPr lang="ko-KR" altLang="en-US" sz="1200" b="1" dirty="0">
              <a:latin typeface="Book Antiqua" panose="02040602050305030304" pitchFamily="18" charset="0"/>
            </a:endParaRPr>
          </a:p>
        </p:txBody>
      </p:sp>
      <p:sp>
        <p:nvSpPr>
          <p:cNvPr id="8" name="TextBox 7"/>
          <p:cNvSpPr txBox="1"/>
          <p:nvPr/>
        </p:nvSpPr>
        <p:spPr>
          <a:xfrm rot="16200000">
            <a:off x="3696344" y="3306764"/>
            <a:ext cx="1487908" cy="276999"/>
          </a:xfrm>
          <a:prstGeom prst="rect">
            <a:avLst/>
          </a:prstGeom>
          <a:noFill/>
        </p:spPr>
        <p:txBody>
          <a:bodyPr wrap="none" rtlCol="0">
            <a:spAutoFit/>
          </a:bodyPr>
          <a:lstStyle/>
          <a:p>
            <a:r>
              <a:rPr lang="en-US" altLang="ko-KR" sz="1200" b="1" dirty="0" smtClean="0">
                <a:latin typeface="Book Antiqua" panose="02040602050305030304" pitchFamily="18" charset="0"/>
              </a:rPr>
              <a:t>EISCAT (</a:t>
            </a:r>
            <a:r>
              <a:rPr lang="en-US" altLang="ko-KR" sz="1200" b="1" dirty="0" err="1" smtClean="0">
                <a:latin typeface="Book Antiqua" panose="02040602050305030304" pitchFamily="18" charset="0"/>
              </a:rPr>
              <a:t>TromsØ</a:t>
            </a:r>
            <a:r>
              <a:rPr lang="en-US" altLang="ko-KR" sz="1200" b="1" dirty="0" smtClean="0">
                <a:latin typeface="Book Antiqua" panose="02040602050305030304" pitchFamily="18" charset="0"/>
              </a:rPr>
              <a:t>)</a:t>
            </a:r>
            <a:endParaRPr lang="ko-KR" altLang="en-US" sz="1200" b="1" dirty="0">
              <a:latin typeface="Book Antiqua" panose="02040602050305030304" pitchFamily="18" charset="0"/>
            </a:endParaRPr>
          </a:p>
        </p:txBody>
      </p:sp>
      <p:sp>
        <p:nvSpPr>
          <p:cNvPr id="9" name="TextBox 8"/>
          <p:cNvSpPr txBox="1"/>
          <p:nvPr/>
        </p:nvSpPr>
        <p:spPr>
          <a:xfrm rot="16200000">
            <a:off x="3632737" y="5103177"/>
            <a:ext cx="1633781" cy="276999"/>
          </a:xfrm>
          <a:prstGeom prst="rect">
            <a:avLst/>
          </a:prstGeom>
          <a:noFill/>
        </p:spPr>
        <p:txBody>
          <a:bodyPr wrap="none" rtlCol="0">
            <a:spAutoFit/>
          </a:bodyPr>
          <a:lstStyle/>
          <a:p>
            <a:r>
              <a:rPr lang="en-US" altLang="ko-KR" sz="1200" b="1" dirty="0" smtClean="0">
                <a:latin typeface="Book Antiqua" panose="02040602050305030304" pitchFamily="18" charset="0"/>
              </a:rPr>
              <a:t>ESR (Longyearbyen)</a:t>
            </a:r>
            <a:endParaRPr lang="ko-KR" altLang="en-US" sz="1200" b="1" dirty="0">
              <a:latin typeface="Book Antiqua" panose="02040602050305030304" pitchFamily="18" charset="0"/>
            </a:endParaRPr>
          </a:p>
        </p:txBody>
      </p:sp>
    </p:spTree>
    <p:extLst>
      <p:ext uri="{BB962C8B-B14F-4D97-AF65-F5344CB8AC3E}">
        <p14:creationId xmlns:p14="http://schemas.microsoft.com/office/powerpoint/2010/main" val="2155772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그림 4"/>
          <p:cNvPicPr>
            <a:picLocks noChangeAspect="1"/>
          </p:cNvPicPr>
          <p:nvPr/>
        </p:nvPicPr>
        <p:blipFill rotWithShape="1">
          <a:blip r:embed="rId3">
            <a:extLst>
              <a:ext uri="{28A0092B-C50C-407E-A947-70E740481C1C}">
                <a14:useLocalDpi xmlns:a14="http://schemas.microsoft.com/office/drawing/2010/main" val="0"/>
              </a:ext>
            </a:extLst>
          </a:blip>
          <a:srcRect l="49993"/>
          <a:stretch/>
        </p:blipFill>
        <p:spPr>
          <a:xfrm>
            <a:off x="403653" y="513184"/>
            <a:ext cx="4374292" cy="5949401"/>
          </a:xfrm>
          <a:prstGeom prst="rect">
            <a:avLst/>
          </a:prstGeom>
        </p:spPr>
      </p:pic>
      <p:sp>
        <p:nvSpPr>
          <p:cNvPr id="6" name="내용 개체 틀 5"/>
          <p:cNvSpPr>
            <a:spLocks noGrp="1"/>
          </p:cNvSpPr>
          <p:nvPr>
            <p:ph idx="1"/>
          </p:nvPr>
        </p:nvSpPr>
        <p:spPr>
          <a:xfrm>
            <a:off x="4777945" y="513184"/>
            <a:ext cx="4366055" cy="6229260"/>
          </a:xfrm>
        </p:spPr>
        <p:txBody>
          <a:bodyPr>
            <a:normAutofit fontScale="70000" lnSpcReduction="20000"/>
          </a:bodyPr>
          <a:lstStyle/>
          <a:p>
            <a:pPr>
              <a:buFont typeface="Wingdings" panose="05000000000000000000" pitchFamily="2" charset="2"/>
              <a:buChar char="u"/>
            </a:pPr>
            <a:r>
              <a:rPr lang="en-US" altLang="ko-KR" sz="3400" b="1" u="sng" dirty="0" smtClean="0">
                <a:latin typeface="Times New Roman" panose="02020603050405020304" pitchFamily="18" charset="0"/>
                <a:cs typeface="Times New Roman" panose="02020603050405020304" pitchFamily="18" charset="0"/>
              </a:rPr>
              <a:t>Nighttime</a:t>
            </a:r>
          </a:p>
          <a:p>
            <a:pPr>
              <a:lnSpc>
                <a:spcPct val="120000"/>
              </a:lnSpc>
            </a:pPr>
            <a:r>
              <a:rPr lang="en-US" altLang="ko-KR" sz="2600" dirty="0" smtClean="0">
                <a:latin typeface="Times New Roman" panose="02020603050405020304" pitchFamily="18" charset="0"/>
                <a:cs typeface="Times New Roman" panose="02020603050405020304" pitchFamily="18" charset="0"/>
              </a:rPr>
              <a:t>At Millstone Hill, NmF2 and hmF2 of IRI are nearly similar to observation. But IRI underestimates in the bottom and topside, which results in the slight underestimation in TEC.</a:t>
            </a:r>
            <a:endParaRPr lang="en-US" altLang="ko-KR" sz="2600" i="1" dirty="0" smtClean="0">
              <a:solidFill>
                <a:schemeClr val="accent3">
                  <a:lumMod val="75000"/>
                </a:schemeClr>
              </a:solidFill>
              <a:latin typeface="Times New Roman" panose="02020603050405020304" pitchFamily="18" charset="0"/>
              <a:cs typeface="Times New Roman" panose="02020603050405020304" pitchFamily="18" charset="0"/>
            </a:endParaRPr>
          </a:p>
          <a:p>
            <a:pPr>
              <a:lnSpc>
                <a:spcPct val="120000"/>
              </a:lnSpc>
            </a:pPr>
            <a:r>
              <a:rPr lang="en-US" altLang="ko-KR" sz="2600" dirty="0" smtClean="0">
                <a:latin typeface="Times New Roman" panose="02020603050405020304" pitchFamily="18" charset="0"/>
                <a:cs typeface="Times New Roman" panose="02020603050405020304" pitchFamily="18" charset="0"/>
              </a:rPr>
              <a:t>At EISCAT and ESR, the IRI electron density profiles are greatly deviated from the observations. In particular, the F-region peak altitude is very different from the mid-latitude ionosphere and the IRI seems not to be capable of estimating hmF2 in the high-latitude.</a:t>
            </a:r>
          </a:p>
          <a:p>
            <a:pPr>
              <a:lnSpc>
                <a:spcPct val="120000"/>
              </a:lnSpc>
            </a:pPr>
            <a:r>
              <a:rPr lang="en-US" altLang="ko-KR" sz="2600" dirty="0" smtClean="0">
                <a:latin typeface="Times New Roman" panose="02020603050405020304" pitchFamily="18" charset="0"/>
                <a:cs typeface="Times New Roman" panose="02020603050405020304" pitchFamily="18" charset="0"/>
              </a:rPr>
              <a:t>The IRI largely underestimates the topside ionosphere. </a:t>
            </a:r>
            <a:endParaRPr lang="en-US" altLang="ko-KR" sz="1400" dirty="0" smtClean="0">
              <a:latin typeface="Times New Roman" panose="02020603050405020304" pitchFamily="18" charset="0"/>
              <a:cs typeface="Times New Roman" panose="02020603050405020304" pitchFamily="18" charset="0"/>
            </a:endParaRPr>
          </a:p>
          <a:p>
            <a:pPr>
              <a:lnSpc>
                <a:spcPct val="120000"/>
              </a:lnSpc>
              <a:buFont typeface="Wingdings" panose="05000000000000000000" pitchFamily="2" charset="2"/>
              <a:buChar char="Ø"/>
            </a:pPr>
            <a:r>
              <a:rPr lang="en-US" altLang="ko-KR" sz="2600" dirty="0" smtClean="0">
                <a:solidFill>
                  <a:srgbClr val="0000CC"/>
                </a:solidFill>
                <a:latin typeface="Times New Roman" panose="02020603050405020304" pitchFamily="18" charset="0"/>
                <a:cs typeface="Times New Roman" panose="02020603050405020304" pitchFamily="18" charset="0"/>
              </a:rPr>
              <a:t>This result of the comparison of the density profiles well agrees with the large underestimation of IRI TEC in middle and high latitude nighttime ionosphere.</a:t>
            </a:r>
            <a:endParaRPr lang="en-US" altLang="ko-KR" sz="2600" dirty="0" smtClean="0">
              <a:latin typeface="Times New Roman" panose="02020603050405020304" pitchFamily="18" charset="0"/>
              <a:cs typeface="Times New Roman" panose="02020603050405020304" pitchFamily="18" charset="0"/>
            </a:endParaRPr>
          </a:p>
          <a:p>
            <a:pPr marL="0" indent="0">
              <a:buNone/>
            </a:pPr>
            <a:endParaRPr lang="en-US" altLang="ko-KR" sz="2000" dirty="0">
              <a:latin typeface="Tahoma" panose="020B0604030504040204" pitchFamily="34" charset="0"/>
              <a:cs typeface="Tahoma" panose="020B0604030504040204" pitchFamily="34" charset="0"/>
            </a:endParaRPr>
          </a:p>
        </p:txBody>
      </p:sp>
      <p:pic>
        <p:nvPicPr>
          <p:cNvPr id="7" name="그림 6"/>
          <p:cNvPicPr>
            <a:picLocks noChangeAspect="1"/>
          </p:cNvPicPr>
          <p:nvPr/>
        </p:nvPicPr>
        <p:blipFill rotWithShape="1">
          <a:blip r:embed="rId3">
            <a:extLst>
              <a:ext uri="{28A0092B-C50C-407E-A947-70E740481C1C}">
                <a14:useLocalDpi xmlns:a14="http://schemas.microsoft.com/office/drawing/2010/main" val="0"/>
              </a:ext>
            </a:extLst>
          </a:blip>
          <a:srcRect r="93474"/>
          <a:stretch/>
        </p:blipFill>
        <p:spPr>
          <a:xfrm>
            <a:off x="0" y="513184"/>
            <a:ext cx="560173" cy="5949401"/>
          </a:xfrm>
          <a:prstGeom prst="rect">
            <a:avLst/>
          </a:prstGeom>
        </p:spPr>
      </p:pic>
    </p:spTree>
    <p:extLst>
      <p:ext uri="{BB962C8B-B14F-4D97-AF65-F5344CB8AC3E}">
        <p14:creationId xmlns:p14="http://schemas.microsoft.com/office/powerpoint/2010/main" val="162266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내용 개체 틀 6"/>
          <p:cNvSpPr>
            <a:spLocks noGrp="1"/>
          </p:cNvSpPr>
          <p:nvPr>
            <p:ph idx="1"/>
          </p:nvPr>
        </p:nvSpPr>
        <p:spPr>
          <a:xfrm>
            <a:off x="186612" y="951722"/>
            <a:ext cx="8899723" cy="5720927"/>
          </a:xfrm>
        </p:spPr>
        <p:txBody>
          <a:bodyPr>
            <a:normAutofit/>
          </a:bodyPr>
          <a:lstStyle/>
          <a:p>
            <a:pPr>
              <a:buFont typeface="Wingdings" panose="05000000000000000000" pitchFamily="2" charset="2"/>
              <a:buChar char="§"/>
            </a:pPr>
            <a:r>
              <a:rPr lang="en-US" altLang="ko-KR" sz="2200" b="1" dirty="0" smtClean="0">
                <a:solidFill>
                  <a:srgbClr val="0000CC"/>
                </a:solidFill>
                <a:latin typeface="Times New Roman" panose="02020603050405020304" pitchFamily="18" charset="0"/>
                <a:cs typeface="Times New Roman" panose="02020603050405020304" pitchFamily="18" charset="0"/>
              </a:rPr>
              <a:t>We have evaluated the IRI-2012 during the 2008-2009 solar minimum period. </a:t>
            </a:r>
          </a:p>
          <a:p>
            <a:pPr>
              <a:buFont typeface="Wingdings" panose="05000000000000000000" pitchFamily="2" charset="2"/>
              <a:buChar char="§"/>
            </a:pPr>
            <a:endParaRPr lang="en-US" altLang="ko-KR" sz="1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altLang="ko-KR" sz="2200" dirty="0" smtClean="0">
                <a:latin typeface="Times New Roman" panose="02020603050405020304" pitchFamily="18" charset="0"/>
                <a:cs typeface="Times New Roman" panose="02020603050405020304" pitchFamily="18" charset="0"/>
              </a:rPr>
              <a:t>The IRI underestimates the daily mean TEC by about 34%.</a:t>
            </a:r>
          </a:p>
          <a:p>
            <a:pPr>
              <a:buFont typeface="Wingdings" panose="05000000000000000000" pitchFamily="2" charset="2"/>
              <a:buChar char="Ø"/>
            </a:pPr>
            <a:endParaRPr lang="en-US" altLang="ko-KR" sz="11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altLang="ko-KR" sz="2200" dirty="0">
                <a:latin typeface="Times New Roman" panose="02020603050405020304" pitchFamily="18" charset="0"/>
                <a:cs typeface="Times New Roman" panose="02020603050405020304" pitchFamily="18" charset="0"/>
              </a:rPr>
              <a:t>T</a:t>
            </a:r>
            <a:r>
              <a:rPr lang="en-US" altLang="ko-KR" sz="2200" dirty="0" smtClean="0">
                <a:latin typeface="Times New Roman" panose="02020603050405020304" pitchFamily="18" charset="0"/>
                <a:cs typeface="Times New Roman" panose="02020603050405020304" pitchFamily="18" charset="0"/>
              </a:rPr>
              <a:t>he IRI overall underestimates global TEC except for the region around the equatorial anomaly only during the daytime, regardless of season.  </a:t>
            </a:r>
          </a:p>
          <a:p>
            <a:pPr>
              <a:buFont typeface="Wingdings" panose="05000000000000000000" pitchFamily="2" charset="2"/>
              <a:buChar char="Ø"/>
            </a:pPr>
            <a:endParaRPr lang="en-US" altLang="ko-KR" sz="11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altLang="ko-KR" sz="2200" dirty="0">
                <a:latin typeface="Times New Roman" panose="02020603050405020304" pitchFamily="18" charset="0"/>
                <a:ea typeface="Tahoma" panose="020B0604030504040204" pitchFamily="34" charset="0"/>
                <a:cs typeface="Times New Roman" panose="02020603050405020304" pitchFamily="18" charset="0"/>
              </a:rPr>
              <a:t>Larger underestimation of nighttime TEC in winter hemisphere </a:t>
            </a:r>
            <a:r>
              <a:rPr lang="en-US" altLang="ko-KR" sz="2200" dirty="0" smtClean="0">
                <a:latin typeface="Times New Roman" panose="02020603050405020304" pitchFamily="18" charset="0"/>
                <a:ea typeface="Tahoma" panose="020B0604030504040204" pitchFamily="34" charset="0"/>
                <a:cs typeface="Times New Roman" panose="02020603050405020304" pitchFamily="18" charset="0"/>
              </a:rPr>
              <a:t>than </a:t>
            </a:r>
            <a:r>
              <a:rPr lang="en-US" altLang="ko-KR" sz="2200" dirty="0">
                <a:latin typeface="Times New Roman" panose="02020603050405020304" pitchFamily="18" charset="0"/>
                <a:ea typeface="Tahoma" panose="020B0604030504040204" pitchFamily="34" charset="0"/>
                <a:cs typeface="Times New Roman" panose="02020603050405020304" pitchFamily="18" charset="0"/>
              </a:rPr>
              <a:t>in summer hemisphere</a:t>
            </a:r>
            <a:r>
              <a:rPr lang="en-US" altLang="ko-KR" sz="2200" dirty="0" smtClean="0">
                <a:latin typeface="Times New Roman" panose="02020603050405020304" pitchFamily="18" charset="0"/>
                <a:ea typeface="Tahoma" panose="020B0604030504040204" pitchFamily="34" charset="0"/>
                <a:cs typeface="Times New Roman" panose="02020603050405020304" pitchFamily="18" charset="0"/>
              </a:rPr>
              <a:t>.</a:t>
            </a:r>
          </a:p>
          <a:p>
            <a:pPr>
              <a:buFont typeface="Wingdings" panose="05000000000000000000" pitchFamily="2" charset="2"/>
              <a:buChar char="Ø"/>
            </a:pPr>
            <a:endParaRPr lang="ko-KR" altLang="en-US" sz="11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altLang="ko-KR" sz="2200" dirty="0" smtClean="0">
                <a:latin typeface="Times New Roman" panose="02020603050405020304" pitchFamily="18" charset="0"/>
                <a:cs typeface="Times New Roman" panose="02020603050405020304" pitchFamily="18" charset="0"/>
              </a:rPr>
              <a:t>During the daytime, there is near good agreement between IRI and ISRs for NmF2 and hmF2 at Millstone Hill and EISCAT. </a:t>
            </a:r>
          </a:p>
          <a:p>
            <a:pPr>
              <a:buFont typeface="Wingdings" panose="05000000000000000000" pitchFamily="2" charset="2"/>
              <a:buChar char="Ø"/>
            </a:pPr>
            <a:endParaRPr lang="en-US" altLang="ko-KR" sz="1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altLang="ko-KR" sz="2200" dirty="0" smtClean="0">
                <a:latin typeface="Times New Roman" panose="02020603050405020304" pitchFamily="18" charset="0"/>
                <a:cs typeface="Times New Roman" panose="02020603050405020304" pitchFamily="18" charset="0"/>
              </a:rPr>
              <a:t>During the nighttime, the IRI largely underestimates electron density in topside. Its electron density profiles are also greatly deviated from observation in the high latitude. </a:t>
            </a:r>
          </a:p>
          <a:p>
            <a:pPr>
              <a:buFont typeface="Wingdings" panose="05000000000000000000" pitchFamily="2" charset="2"/>
              <a:buChar char="Ø"/>
            </a:pPr>
            <a:endParaRPr lang="en-US" altLang="ko-KR"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altLang="ko-KR"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altLang="ko-KR"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altLang="ko-KR"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altLang="ko-KR" sz="2200" dirty="0">
              <a:latin typeface="Times New Roman" panose="02020603050405020304" pitchFamily="18" charset="0"/>
              <a:cs typeface="Times New Roman" panose="02020603050405020304" pitchFamily="18" charset="0"/>
            </a:endParaRPr>
          </a:p>
        </p:txBody>
      </p:sp>
      <p:sp>
        <p:nvSpPr>
          <p:cNvPr id="5" name="제목 1"/>
          <p:cNvSpPr>
            <a:spLocks noGrp="1"/>
          </p:cNvSpPr>
          <p:nvPr>
            <p:ph type="title"/>
          </p:nvPr>
        </p:nvSpPr>
        <p:spPr>
          <a:xfrm>
            <a:off x="181232" y="126225"/>
            <a:ext cx="8822724" cy="760184"/>
          </a:xfrm>
        </p:spPr>
        <p:txBody>
          <a:bodyPr>
            <a:noAutofit/>
          </a:bodyPr>
          <a:lstStyle/>
          <a:p>
            <a:r>
              <a:rPr lang="en-US" altLang="ko-KR" sz="3600" b="1" dirty="0" smtClean="0">
                <a:solidFill>
                  <a:srgbClr val="002060"/>
                </a:solidFill>
                <a:latin typeface="Times New Roman" panose="02020603050405020304" pitchFamily="18" charset="0"/>
                <a:ea typeface="Tahoma" panose="020B0604030504040204" pitchFamily="34" charset="0"/>
                <a:cs typeface="Times New Roman" panose="02020603050405020304" pitchFamily="18" charset="0"/>
              </a:rPr>
              <a:t>Conclusion</a:t>
            </a:r>
            <a:endParaRPr lang="en-US" altLang="ko-KR" sz="3600" b="1" dirty="0">
              <a:solidFill>
                <a:srgbClr val="002060"/>
              </a:solidFill>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690446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81231" y="148282"/>
            <a:ext cx="8830963" cy="856735"/>
          </a:xfrm>
        </p:spPr>
        <p:txBody>
          <a:bodyPr>
            <a:normAutofit/>
          </a:bodyPr>
          <a:lstStyle/>
          <a:p>
            <a:r>
              <a:rPr lang="en-US" altLang="ko-KR" sz="3600" b="1" dirty="0" smtClean="0">
                <a:solidFill>
                  <a:srgbClr val="002060"/>
                </a:solidFill>
                <a:latin typeface="Times New Roman" panose="02020603050405020304" pitchFamily="18" charset="0"/>
                <a:ea typeface="Tahoma" panose="020B0604030504040204" pitchFamily="34" charset="0"/>
                <a:cs typeface="Times New Roman" panose="02020603050405020304" pitchFamily="18" charset="0"/>
              </a:rPr>
              <a:t>Introduction</a:t>
            </a:r>
            <a:endParaRPr lang="ko-KR" altLang="en-US" sz="3600" b="1" dirty="0">
              <a:solidFill>
                <a:srgbClr val="002060"/>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181231" y="1268628"/>
            <a:ext cx="8830963" cy="5395784"/>
          </a:xfrm>
        </p:spPr>
        <p:txBody>
          <a:bodyPr/>
          <a:lstStyle/>
          <a:p>
            <a:pPr>
              <a:buFont typeface="Wingdings" panose="05000000000000000000" pitchFamily="2" charset="2"/>
              <a:buChar char="§"/>
            </a:pPr>
            <a:r>
              <a:rPr lang="en-US" altLang="ko-KR" sz="2300" dirty="0" smtClean="0">
                <a:latin typeface="Times New Roman" panose="02020603050405020304" pitchFamily="18" charset="0"/>
                <a:ea typeface="Tahoma" panose="020B0604030504040204" pitchFamily="34" charset="0"/>
                <a:cs typeface="Times New Roman" panose="02020603050405020304" pitchFamily="18" charset="0"/>
              </a:rPr>
              <a:t>The International Reference Ionosphere (IRI) is the most widely used standard model for the </a:t>
            </a:r>
            <a:r>
              <a:rPr lang="en-US" altLang="ko-KR" sz="2300" dirty="0" err="1" smtClean="0">
                <a:latin typeface="Times New Roman" panose="02020603050405020304" pitchFamily="18" charset="0"/>
                <a:ea typeface="Tahoma" panose="020B0604030504040204" pitchFamily="34" charset="0"/>
                <a:cs typeface="Times New Roman" panose="02020603050405020304" pitchFamily="18" charset="0"/>
              </a:rPr>
              <a:t>ionospheric</a:t>
            </a:r>
            <a:r>
              <a:rPr lang="en-US" altLang="ko-KR" sz="2300" dirty="0" smtClean="0">
                <a:latin typeface="Times New Roman" panose="02020603050405020304" pitchFamily="18" charset="0"/>
                <a:ea typeface="Tahoma" panose="020B0604030504040204" pitchFamily="34" charset="0"/>
                <a:cs typeface="Times New Roman" panose="02020603050405020304" pitchFamily="18" charset="0"/>
              </a:rPr>
              <a:t> specification. </a:t>
            </a:r>
          </a:p>
          <a:p>
            <a:pPr>
              <a:buFont typeface="Wingdings" panose="05000000000000000000" pitchFamily="2" charset="2"/>
              <a:buChar char="Ø"/>
            </a:pPr>
            <a:r>
              <a:rPr lang="en-US" altLang="ko-KR" sz="2300" dirty="0" smtClean="0">
                <a:latin typeface="Times New Roman" panose="02020603050405020304" pitchFamily="18" charset="0"/>
                <a:ea typeface="Tahoma" panose="020B0604030504040204" pitchFamily="34" charset="0"/>
                <a:cs typeface="Times New Roman" panose="02020603050405020304" pitchFamily="18" charset="0"/>
              </a:rPr>
              <a:t>It is an empirical model based on the extensive database obtained from satellites and ground-based observations. </a:t>
            </a:r>
            <a:endParaRPr lang="en-US" altLang="ko-KR" sz="2300" dirty="0">
              <a:latin typeface="Times New Roman" panose="02020603050405020304" pitchFamily="18" charset="0"/>
              <a:ea typeface="Tahoma" panose="020B0604030504040204" pitchFamily="34" charset="0"/>
              <a:cs typeface="Times New Roman" panose="02020603050405020304" pitchFamily="18" charset="0"/>
            </a:endParaRPr>
          </a:p>
          <a:p>
            <a:pPr>
              <a:buFont typeface="Wingdings" panose="05000000000000000000" pitchFamily="2" charset="2"/>
              <a:buChar char="§"/>
            </a:pPr>
            <a:endParaRPr lang="en-US" altLang="ko-KR" sz="2100" dirty="0" smtClean="0">
              <a:latin typeface="Times New Roman" panose="02020603050405020304" pitchFamily="18" charset="0"/>
              <a:ea typeface="Tahoma" panose="020B0604030504040204" pitchFamily="34" charset="0"/>
              <a:cs typeface="Times New Roman" panose="02020603050405020304" pitchFamily="18" charset="0"/>
            </a:endParaRPr>
          </a:p>
          <a:p>
            <a:pPr>
              <a:buFont typeface="Wingdings" panose="05000000000000000000" pitchFamily="2" charset="2"/>
              <a:buChar char="§"/>
            </a:pPr>
            <a:r>
              <a:rPr lang="en-US" altLang="ko-KR" sz="2300" dirty="0" smtClean="0">
                <a:solidFill>
                  <a:srgbClr val="0000CC"/>
                </a:solidFill>
                <a:latin typeface="Times New Roman" panose="02020603050405020304" pitchFamily="18" charset="0"/>
                <a:ea typeface="Tahoma" panose="020B0604030504040204" pitchFamily="34" charset="0"/>
                <a:cs typeface="Times New Roman" panose="02020603050405020304" pitchFamily="18" charset="0"/>
              </a:rPr>
              <a:t>The 2008-2009 solar minimum period was unusual in terms of solar EUV level and its duration.</a:t>
            </a:r>
          </a:p>
          <a:p>
            <a:pPr>
              <a:buFont typeface="Wingdings" panose="05000000000000000000" pitchFamily="2" charset="2"/>
              <a:buChar char="ü"/>
            </a:pPr>
            <a:r>
              <a:rPr lang="en-US" altLang="ko-KR" sz="2300" dirty="0" smtClean="0">
                <a:latin typeface="Times New Roman" panose="02020603050405020304" pitchFamily="18" charset="0"/>
                <a:ea typeface="Tahoma" panose="020B0604030504040204" pitchFamily="34" charset="0"/>
                <a:cs typeface="Times New Roman" panose="02020603050405020304" pitchFamily="18" charset="0"/>
              </a:rPr>
              <a:t>The level of solar EUV was extremely low and the duration of low solar activity was longer than previous minimum periods. </a:t>
            </a:r>
          </a:p>
          <a:p>
            <a:pPr>
              <a:buFont typeface="Wingdings" panose="05000000000000000000" pitchFamily="2" charset="2"/>
              <a:buChar char="Ø"/>
            </a:pPr>
            <a:r>
              <a:rPr lang="en-US" altLang="ko-KR" sz="2300" dirty="0" smtClean="0">
                <a:solidFill>
                  <a:srgbClr val="FF0000"/>
                </a:solidFill>
                <a:latin typeface="Times New Roman" panose="02020603050405020304" pitchFamily="18" charset="0"/>
                <a:ea typeface="Tahoma" panose="020B0604030504040204" pitchFamily="34" charset="0"/>
                <a:cs typeface="Times New Roman" panose="02020603050405020304" pitchFamily="18" charset="0"/>
              </a:rPr>
              <a:t>It should be difficult to expect for the data-driven model like the IRI to reasonably well reproduce the </a:t>
            </a:r>
            <a:r>
              <a:rPr lang="en-US" altLang="ko-KR" sz="2300" dirty="0" err="1" smtClean="0">
                <a:solidFill>
                  <a:srgbClr val="FF0000"/>
                </a:solidFill>
                <a:latin typeface="Times New Roman" panose="02020603050405020304" pitchFamily="18" charset="0"/>
                <a:ea typeface="Tahoma" panose="020B0604030504040204" pitchFamily="34" charset="0"/>
                <a:cs typeface="Times New Roman" panose="02020603050405020304" pitchFamily="18" charset="0"/>
              </a:rPr>
              <a:t>ionospheric</a:t>
            </a:r>
            <a:r>
              <a:rPr lang="en-US" altLang="ko-KR" sz="2300" dirty="0" smtClean="0">
                <a:solidFill>
                  <a:srgbClr val="FF0000"/>
                </a:solidFill>
                <a:latin typeface="Times New Roman" panose="02020603050405020304" pitchFamily="18" charset="0"/>
                <a:ea typeface="Tahoma" panose="020B0604030504040204" pitchFamily="34" charset="0"/>
                <a:cs typeface="Times New Roman" panose="02020603050405020304" pitchFamily="18" charset="0"/>
              </a:rPr>
              <a:t> parameters during this period. </a:t>
            </a:r>
            <a:endParaRPr lang="en-US" altLang="ko-KR" sz="23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endParaRPr>
          </a:p>
          <a:p>
            <a:endParaRPr lang="ko-KR" altLang="en-US" dirty="0"/>
          </a:p>
        </p:txBody>
      </p:sp>
    </p:spTree>
    <p:extLst>
      <p:ext uri="{BB962C8B-B14F-4D97-AF65-F5344CB8AC3E}">
        <p14:creationId xmlns:p14="http://schemas.microsoft.com/office/powerpoint/2010/main" val="3827959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181232" y="189470"/>
            <a:ext cx="8822724" cy="6483180"/>
          </a:xfrm>
        </p:spPr>
        <p:txBody>
          <a:bodyPr>
            <a:normAutofit lnSpcReduction="10000"/>
          </a:bodyPr>
          <a:lstStyle/>
          <a:p>
            <a:pPr>
              <a:buFont typeface="Wingdings" panose="05000000000000000000" pitchFamily="2" charset="2"/>
              <a:buChar char="Ø"/>
            </a:pPr>
            <a:r>
              <a:rPr lang="en-US" altLang="ko-KR" sz="2200" b="1" i="1" dirty="0" err="1">
                <a:latin typeface="Times New Roman" panose="02020603050405020304" pitchFamily="18" charset="0"/>
                <a:cs typeface="Times New Roman" panose="02020603050405020304" pitchFamily="18" charset="0"/>
              </a:rPr>
              <a:t>Lühr</a:t>
            </a:r>
            <a:r>
              <a:rPr lang="en-US" altLang="ko-KR" sz="2200" b="1" i="1" dirty="0">
                <a:latin typeface="Times New Roman" panose="02020603050405020304" pitchFamily="18" charset="0"/>
                <a:cs typeface="Times New Roman" panose="02020603050405020304" pitchFamily="18" charset="0"/>
              </a:rPr>
              <a:t> and </a:t>
            </a:r>
            <a:r>
              <a:rPr lang="en-US" altLang="ko-KR" sz="2200" b="1" i="1" dirty="0" err="1">
                <a:latin typeface="Times New Roman" panose="02020603050405020304" pitchFamily="18" charset="0"/>
                <a:cs typeface="Times New Roman" panose="02020603050405020304" pitchFamily="18" charset="0"/>
              </a:rPr>
              <a:t>Xiong</a:t>
            </a:r>
            <a:r>
              <a:rPr lang="en-US" altLang="ko-KR" sz="2200" b="1" i="1" dirty="0">
                <a:latin typeface="Times New Roman" panose="02020603050405020304" pitchFamily="18" charset="0"/>
                <a:cs typeface="Times New Roman" panose="02020603050405020304" pitchFamily="18" charset="0"/>
              </a:rPr>
              <a:t> </a:t>
            </a:r>
            <a:r>
              <a:rPr lang="en-US" altLang="ko-KR" sz="2200" dirty="0">
                <a:latin typeface="Times New Roman" panose="02020603050405020304" pitchFamily="18" charset="0"/>
                <a:cs typeface="Times New Roman" panose="02020603050405020304" pitchFamily="18" charset="0"/>
              </a:rPr>
              <a:t>[2010] compared the electron density of IRI-2007 with in-situ measurements of the satellite CHAMP and GRACE. They found that the </a:t>
            </a:r>
            <a:r>
              <a:rPr lang="en-US" altLang="ko-KR" sz="2200" dirty="0">
                <a:solidFill>
                  <a:srgbClr val="0000CC"/>
                </a:solidFill>
                <a:latin typeface="Times New Roman" panose="02020603050405020304" pitchFamily="18" charset="0"/>
                <a:cs typeface="Times New Roman" panose="02020603050405020304" pitchFamily="18" charset="0"/>
              </a:rPr>
              <a:t>IRI averagely overestimated the electron density at 400-500 km altitude by as high as 50 % and 60 % for 2008 and 2009</a:t>
            </a:r>
            <a:r>
              <a:rPr lang="en-US" altLang="ko-KR" sz="2200" dirty="0">
                <a:latin typeface="Times New Roman" panose="02020603050405020304" pitchFamily="18" charset="0"/>
                <a:cs typeface="Times New Roman" panose="02020603050405020304" pitchFamily="18" charset="0"/>
              </a:rPr>
              <a:t>, respectively.</a:t>
            </a:r>
            <a:r>
              <a:rPr lang="en-US" altLang="ko-KR" sz="2200" dirty="0">
                <a:solidFill>
                  <a:srgbClr val="0000CC"/>
                </a:solidFill>
                <a:latin typeface="Times New Roman" panose="02020603050405020304" pitchFamily="18" charset="0"/>
                <a:cs typeface="Times New Roman" panose="02020603050405020304" pitchFamily="18" charset="0"/>
              </a:rPr>
              <a:t> </a:t>
            </a:r>
          </a:p>
          <a:p>
            <a:pPr marL="0" indent="0">
              <a:buNone/>
            </a:pPr>
            <a:endParaRPr lang="en-US" altLang="ko-KR" sz="2000" dirty="0" smtClean="0">
              <a:latin typeface="Tahoma" panose="020B0604030504040204" pitchFamily="34" charset="0"/>
              <a:cs typeface="Tahoma" panose="020B0604030504040204" pitchFamily="34" charset="0"/>
            </a:endParaRPr>
          </a:p>
          <a:p>
            <a:pPr marL="0" indent="0">
              <a:buNone/>
            </a:pPr>
            <a:endParaRPr lang="en-US" altLang="ko-KR" sz="2000" dirty="0">
              <a:latin typeface="Tahoma" panose="020B0604030504040204" pitchFamily="34" charset="0"/>
              <a:cs typeface="Tahoma" panose="020B0604030504040204" pitchFamily="34" charset="0"/>
            </a:endParaRPr>
          </a:p>
          <a:p>
            <a:pPr marL="0" indent="0">
              <a:buNone/>
            </a:pPr>
            <a:endParaRPr lang="en-US" altLang="ko-KR" sz="2000" dirty="0" smtClean="0">
              <a:latin typeface="Tahoma" panose="020B0604030504040204" pitchFamily="34" charset="0"/>
              <a:cs typeface="Tahoma" panose="020B0604030504040204" pitchFamily="34" charset="0"/>
            </a:endParaRPr>
          </a:p>
          <a:p>
            <a:pPr marL="0" indent="0">
              <a:buNone/>
            </a:pPr>
            <a:endParaRPr lang="en-US" altLang="ko-KR" sz="2000" dirty="0">
              <a:latin typeface="Tahoma" panose="020B0604030504040204" pitchFamily="34" charset="0"/>
              <a:cs typeface="Tahoma" panose="020B0604030504040204" pitchFamily="34" charset="0"/>
            </a:endParaRPr>
          </a:p>
          <a:p>
            <a:pPr marL="0" indent="0">
              <a:buNone/>
            </a:pPr>
            <a:endParaRPr lang="en-US" altLang="ko-KR" sz="2000" dirty="0" smtClean="0">
              <a:latin typeface="Tahoma" panose="020B0604030504040204" pitchFamily="34" charset="0"/>
              <a:cs typeface="Tahoma" panose="020B0604030504040204" pitchFamily="34" charset="0"/>
            </a:endParaRPr>
          </a:p>
          <a:p>
            <a:pPr marL="0" indent="0">
              <a:buNone/>
            </a:pPr>
            <a:endParaRPr lang="en-US" altLang="ko-KR" sz="2000" dirty="0">
              <a:latin typeface="Tahoma" panose="020B0604030504040204" pitchFamily="34" charset="0"/>
              <a:cs typeface="Tahoma" panose="020B0604030504040204" pitchFamily="34" charset="0"/>
            </a:endParaRPr>
          </a:p>
          <a:p>
            <a:pPr marL="0" indent="0">
              <a:buNone/>
            </a:pPr>
            <a:endParaRPr lang="en-US" altLang="ko-KR" sz="2000" dirty="0" smtClean="0">
              <a:latin typeface="Tahoma" panose="020B0604030504040204" pitchFamily="34" charset="0"/>
              <a:cs typeface="Tahoma" panose="020B0604030504040204" pitchFamily="34" charset="0"/>
            </a:endParaRPr>
          </a:p>
          <a:p>
            <a:pPr marL="0" indent="0">
              <a:buNone/>
            </a:pPr>
            <a:endParaRPr lang="en-US" altLang="ko-KR" sz="2000" dirty="0">
              <a:latin typeface="Tahoma" panose="020B0604030504040204" pitchFamily="34" charset="0"/>
              <a:cs typeface="Tahoma" panose="020B0604030504040204" pitchFamily="34" charset="0"/>
            </a:endParaRPr>
          </a:p>
          <a:p>
            <a:pPr marL="0" indent="0">
              <a:buNone/>
            </a:pPr>
            <a:endParaRPr lang="en-US" altLang="ko-KR" sz="2000" dirty="0" smtClean="0">
              <a:latin typeface="Tahoma" panose="020B0604030504040204" pitchFamily="34" charset="0"/>
              <a:cs typeface="Tahoma" panose="020B0604030504040204" pitchFamily="34" charset="0"/>
            </a:endParaRPr>
          </a:p>
          <a:p>
            <a:pPr>
              <a:buFont typeface="Wingdings" panose="05000000000000000000" pitchFamily="2" charset="2"/>
              <a:buChar char="Ø"/>
            </a:pPr>
            <a:endParaRPr lang="en-US" altLang="ko-KR" sz="2000" dirty="0" smtClean="0">
              <a:latin typeface="Tahoma" panose="020B0604030504040204" pitchFamily="34" charset="0"/>
              <a:cs typeface="Tahoma" panose="020B0604030504040204" pitchFamily="34" charset="0"/>
            </a:endParaRPr>
          </a:p>
          <a:p>
            <a:pPr>
              <a:buFont typeface="Wingdings" panose="05000000000000000000" pitchFamily="2" charset="2"/>
              <a:buChar char="Ø"/>
            </a:pPr>
            <a:endParaRPr lang="en-US" altLang="ko-KR" sz="2000" dirty="0" smtClean="0">
              <a:latin typeface="Tahoma" panose="020B0604030504040204" pitchFamily="34" charset="0"/>
              <a:cs typeface="Tahoma" panose="020B0604030504040204" pitchFamily="34" charset="0"/>
            </a:endParaRPr>
          </a:p>
          <a:p>
            <a:pPr>
              <a:buFont typeface="Wingdings" panose="05000000000000000000" pitchFamily="2" charset="2"/>
              <a:buChar char="Ø"/>
            </a:pPr>
            <a:r>
              <a:rPr lang="en-US" altLang="ko-KR" sz="2200" b="1" i="1" dirty="0" err="1" smtClean="0">
                <a:latin typeface="Times New Roman" panose="02020603050405020304" pitchFamily="18" charset="0"/>
                <a:cs typeface="Times New Roman" panose="02020603050405020304" pitchFamily="18" charset="0"/>
              </a:rPr>
              <a:t>Bilitza</a:t>
            </a:r>
            <a:r>
              <a:rPr lang="en-US" altLang="ko-KR" sz="2200" b="1" i="1" dirty="0" smtClean="0">
                <a:latin typeface="Times New Roman" panose="02020603050405020304" pitchFamily="18" charset="0"/>
                <a:cs typeface="Times New Roman" panose="02020603050405020304" pitchFamily="18" charset="0"/>
              </a:rPr>
              <a:t> </a:t>
            </a:r>
            <a:r>
              <a:rPr lang="en-US" altLang="ko-KR" sz="2200" b="1" i="1" dirty="0">
                <a:latin typeface="Times New Roman" panose="02020603050405020304" pitchFamily="18" charset="0"/>
                <a:cs typeface="Times New Roman" panose="02020603050405020304" pitchFamily="18" charset="0"/>
              </a:rPr>
              <a:t>et al.</a:t>
            </a:r>
            <a:r>
              <a:rPr lang="en-US" altLang="ko-KR" sz="2200" dirty="0">
                <a:latin typeface="Times New Roman" panose="02020603050405020304" pitchFamily="18" charset="0"/>
                <a:cs typeface="Times New Roman" panose="02020603050405020304" pitchFamily="18" charset="0"/>
              </a:rPr>
              <a:t> [2012] </a:t>
            </a:r>
            <a:r>
              <a:rPr lang="en-US" altLang="ko-KR" sz="2200" dirty="0" smtClean="0">
                <a:latin typeface="Times New Roman" panose="02020603050405020304" pitchFamily="18" charset="0"/>
                <a:cs typeface="Times New Roman" panose="02020603050405020304" pitchFamily="18" charset="0"/>
              </a:rPr>
              <a:t>further investigated </a:t>
            </a:r>
            <a:r>
              <a:rPr lang="en-US" altLang="ko-KR" sz="2200" i="1" dirty="0" err="1" smtClean="0">
                <a:latin typeface="Times New Roman" panose="02020603050405020304" pitchFamily="18" charset="0"/>
                <a:cs typeface="Times New Roman" panose="02020603050405020304" pitchFamily="18" charset="0"/>
              </a:rPr>
              <a:t>Lühr’s</a:t>
            </a:r>
            <a:r>
              <a:rPr lang="en-US" altLang="ko-KR" sz="2200" i="1" dirty="0" smtClean="0">
                <a:latin typeface="Times New Roman" panose="02020603050405020304" pitchFamily="18" charset="0"/>
                <a:cs typeface="Times New Roman" panose="02020603050405020304" pitchFamily="18" charset="0"/>
              </a:rPr>
              <a:t> </a:t>
            </a:r>
            <a:r>
              <a:rPr lang="en-US" altLang="ko-KR" sz="2200" dirty="0" smtClean="0">
                <a:latin typeface="Times New Roman" panose="02020603050405020304" pitchFamily="18" charset="0"/>
                <a:cs typeface="Times New Roman" panose="02020603050405020304" pitchFamily="18" charset="0"/>
              </a:rPr>
              <a:t>study by using </a:t>
            </a:r>
            <a:r>
              <a:rPr lang="en-US" altLang="ko-KR" sz="2200" dirty="0" err="1" smtClean="0">
                <a:latin typeface="Times New Roman" panose="02020603050405020304" pitchFamily="18" charset="0"/>
                <a:cs typeface="Times New Roman" panose="02020603050405020304" pitchFamily="18" charset="0"/>
              </a:rPr>
              <a:t>ionosonde</a:t>
            </a:r>
            <a:r>
              <a:rPr lang="en-US" altLang="ko-KR" sz="2200" dirty="0" smtClean="0">
                <a:latin typeface="Times New Roman" panose="02020603050405020304" pitchFamily="18" charset="0"/>
                <a:cs typeface="Times New Roman" panose="02020603050405020304" pitchFamily="18" charset="0"/>
              </a:rPr>
              <a:t> and C/NOFS satellite data at low and mid-latitude. Their results showed that </a:t>
            </a:r>
            <a:r>
              <a:rPr lang="en-US" altLang="ko-KR" sz="2200" dirty="0" smtClean="0">
                <a:solidFill>
                  <a:srgbClr val="0000CC"/>
                </a:solidFill>
                <a:latin typeface="Times New Roman" panose="02020603050405020304" pitchFamily="18" charset="0"/>
                <a:cs typeface="Times New Roman" panose="02020603050405020304" pitchFamily="18" charset="0"/>
              </a:rPr>
              <a:t>NmF2 generally agree with measurements from </a:t>
            </a:r>
            <a:r>
              <a:rPr lang="en-US" altLang="ko-KR" sz="2200" dirty="0" err="1" smtClean="0">
                <a:solidFill>
                  <a:srgbClr val="0000CC"/>
                </a:solidFill>
                <a:latin typeface="Times New Roman" panose="02020603050405020304" pitchFamily="18" charset="0"/>
                <a:cs typeface="Times New Roman" panose="02020603050405020304" pitchFamily="18" charset="0"/>
              </a:rPr>
              <a:t>ionosode</a:t>
            </a:r>
            <a:r>
              <a:rPr lang="en-US" altLang="ko-KR" sz="2200" dirty="0" smtClean="0">
                <a:solidFill>
                  <a:srgbClr val="0000CC"/>
                </a:solidFill>
                <a:latin typeface="Times New Roman" panose="02020603050405020304" pitchFamily="18" charset="0"/>
                <a:cs typeface="Times New Roman" panose="02020603050405020304" pitchFamily="18" charset="0"/>
              </a:rPr>
              <a:t> but the IRI overestimated the topside ionosphere</a:t>
            </a:r>
            <a:r>
              <a:rPr lang="en-US" altLang="ko-KR" sz="2200" dirty="0" smtClean="0">
                <a:latin typeface="Times New Roman" panose="02020603050405020304" pitchFamily="18" charset="0"/>
                <a:cs typeface="Times New Roman" panose="02020603050405020304" pitchFamily="18" charset="0"/>
              </a:rPr>
              <a:t> as in </a:t>
            </a:r>
            <a:r>
              <a:rPr lang="en-US" altLang="ko-KR" sz="2200" i="1" dirty="0" err="1">
                <a:latin typeface="Times New Roman" panose="02020603050405020304" pitchFamily="18" charset="0"/>
                <a:cs typeface="Times New Roman" panose="02020603050405020304" pitchFamily="18" charset="0"/>
              </a:rPr>
              <a:t>Lühr’s</a:t>
            </a:r>
            <a:r>
              <a:rPr lang="en-US" altLang="ko-KR" sz="2200" i="1" dirty="0">
                <a:latin typeface="Times New Roman" panose="02020603050405020304" pitchFamily="18" charset="0"/>
                <a:cs typeface="Times New Roman" panose="02020603050405020304" pitchFamily="18" charset="0"/>
              </a:rPr>
              <a:t> </a:t>
            </a:r>
            <a:r>
              <a:rPr lang="en-US" altLang="ko-KR" sz="2200" dirty="0" smtClean="0">
                <a:latin typeface="Times New Roman" panose="02020603050405020304" pitchFamily="18" charset="0"/>
                <a:cs typeface="Times New Roman" panose="02020603050405020304" pitchFamily="18" charset="0"/>
              </a:rPr>
              <a:t>study.</a:t>
            </a:r>
            <a:endParaRPr lang="en-US" altLang="ko-KR" sz="2200" u="sng" dirty="0">
              <a:solidFill>
                <a:srgbClr val="0000CC"/>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altLang="ko-KR" sz="2000" dirty="0">
              <a:latin typeface="Tahoma" panose="020B0604030504040204" pitchFamily="34" charset="0"/>
              <a:cs typeface="Tahoma" panose="020B0604030504040204" pitchFamily="34" charset="0"/>
            </a:endParaRPr>
          </a:p>
          <a:p>
            <a:pPr>
              <a:buFont typeface="Wingdings" panose="05000000000000000000" pitchFamily="2" charset="2"/>
              <a:buChar char="Ø"/>
            </a:pPr>
            <a:endParaRPr lang="en-US" altLang="ko-KR" sz="2000" dirty="0" smtClean="0">
              <a:latin typeface="Tahoma" panose="020B0604030504040204" pitchFamily="34" charset="0"/>
              <a:cs typeface="Tahoma" panose="020B0604030504040204" pitchFamily="34" charset="0"/>
            </a:endParaRPr>
          </a:p>
          <a:p>
            <a:pPr>
              <a:buFont typeface="Wingdings" panose="05000000000000000000" pitchFamily="2" charset="2"/>
              <a:buChar char="Ø"/>
            </a:pPr>
            <a:endParaRPr lang="en-US" altLang="ko-KR" sz="2000" dirty="0">
              <a:latin typeface="Tahoma" panose="020B0604030504040204" pitchFamily="34" charset="0"/>
              <a:cs typeface="Tahoma" panose="020B0604030504040204" pitchFamily="34" charset="0"/>
            </a:endParaRPr>
          </a:p>
          <a:p>
            <a:pPr>
              <a:buFont typeface="Wingdings" panose="05000000000000000000" pitchFamily="2" charset="2"/>
              <a:buChar char="Ø"/>
            </a:pPr>
            <a:endParaRPr lang="en-US" altLang="ko-KR" sz="2000" dirty="0" smtClean="0">
              <a:latin typeface="Tahoma" panose="020B0604030504040204" pitchFamily="34" charset="0"/>
              <a:cs typeface="Tahoma" panose="020B0604030504040204" pitchFamily="34" charset="0"/>
            </a:endParaRPr>
          </a:p>
          <a:p>
            <a:pPr>
              <a:buFont typeface="Wingdings" panose="05000000000000000000" pitchFamily="2" charset="2"/>
              <a:buChar char="Ø"/>
            </a:pPr>
            <a:endParaRPr lang="en-US" altLang="ko-KR" sz="2000" dirty="0">
              <a:latin typeface="Tahoma" panose="020B0604030504040204" pitchFamily="34" charset="0"/>
              <a:cs typeface="Tahoma" panose="020B0604030504040204" pitchFamily="34" charset="0"/>
            </a:endParaRPr>
          </a:p>
          <a:p>
            <a:pPr>
              <a:buFont typeface="Wingdings" panose="05000000000000000000" pitchFamily="2" charset="2"/>
              <a:buChar char="Ø"/>
            </a:pPr>
            <a:endParaRPr lang="en-US" altLang="ko-KR" sz="2000" dirty="0" smtClean="0">
              <a:latin typeface="Tahoma" panose="020B0604030504040204" pitchFamily="34" charset="0"/>
              <a:cs typeface="Tahoma" panose="020B0604030504040204" pitchFamily="34" charset="0"/>
            </a:endParaRPr>
          </a:p>
          <a:p>
            <a:pPr>
              <a:buFont typeface="Wingdings" panose="05000000000000000000" pitchFamily="2" charset="2"/>
              <a:buChar char="Ø"/>
            </a:pPr>
            <a:endParaRPr lang="en-US" altLang="ko-KR" sz="2000" dirty="0">
              <a:latin typeface="Tahoma" panose="020B0604030504040204" pitchFamily="34" charset="0"/>
              <a:cs typeface="Tahoma" panose="020B0604030504040204" pitchFamily="34" charset="0"/>
            </a:endParaRPr>
          </a:p>
          <a:p>
            <a:pPr>
              <a:buFont typeface="Wingdings" panose="05000000000000000000" pitchFamily="2" charset="2"/>
              <a:buChar char="§"/>
            </a:pPr>
            <a:endParaRPr lang="en-US" altLang="ko-KR" sz="2200" dirty="0">
              <a:latin typeface="Tahoma" panose="020B0604030504040204" pitchFamily="34" charset="0"/>
              <a:cs typeface="Tahoma" panose="020B0604030504040204" pitchFamily="34" charset="0"/>
            </a:endParaRPr>
          </a:p>
        </p:txBody>
      </p:sp>
      <p:pic>
        <p:nvPicPr>
          <p:cNvPr id="4" name="그림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4368" y="1372591"/>
            <a:ext cx="6696452" cy="3968267"/>
          </a:xfrm>
          <a:prstGeom prst="rect">
            <a:avLst/>
          </a:prstGeom>
        </p:spPr>
      </p:pic>
    </p:spTree>
    <p:extLst>
      <p:ext uri="{BB962C8B-B14F-4D97-AF65-F5344CB8AC3E}">
        <p14:creationId xmlns:p14="http://schemas.microsoft.com/office/powerpoint/2010/main" val="1934593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181232" y="189470"/>
            <a:ext cx="8822724" cy="6483180"/>
          </a:xfrm>
        </p:spPr>
        <p:txBody>
          <a:bodyPr>
            <a:normAutofit/>
          </a:bodyPr>
          <a:lstStyle/>
          <a:p>
            <a:pPr>
              <a:buFont typeface="Wingdings" panose="05000000000000000000" pitchFamily="2" charset="2"/>
              <a:buChar char="u"/>
            </a:pPr>
            <a:r>
              <a:rPr lang="en-US" altLang="ko-KR" b="1" u="sng" dirty="0">
                <a:solidFill>
                  <a:srgbClr val="002060"/>
                </a:solidFill>
                <a:latin typeface="Times New Roman" panose="02020603050405020304" pitchFamily="18" charset="0"/>
                <a:cs typeface="Times New Roman" panose="02020603050405020304" pitchFamily="18" charset="0"/>
              </a:rPr>
              <a:t>Research </a:t>
            </a:r>
            <a:r>
              <a:rPr lang="en-US" altLang="ko-KR" b="1" u="sng" dirty="0" smtClean="0">
                <a:solidFill>
                  <a:srgbClr val="002060"/>
                </a:solidFill>
                <a:latin typeface="Times New Roman" panose="02020603050405020304" pitchFamily="18" charset="0"/>
                <a:cs typeface="Times New Roman" panose="02020603050405020304" pitchFamily="18" charset="0"/>
              </a:rPr>
              <a:t>purpose</a:t>
            </a:r>
          </a:p>
          <a:p>
            <a:pPr>
              <a:buFont typeface="Wingdings" panose="05000000000000000000" pitchFamily="2" charset="2"/>
              <a:buChar char="u"/>
            </a:pPr>
            <a:endParaRPr lang="en-US" altLang="ko-KR" sz="2400" b="1" dirty="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altLang="ko-KR" sz="2300" dirty="0" smtClean="0">
                <a:latin typeface="Times New Roman" panose="02020603050405020304" pitchFamily="18" charset="0"/>
                <a:cs typeface="Times New Roman" panose="02020603050405020304" pitchFamily="18" charset="0"/>
              </a:rPr>
              <a:t>Most of previous studies evaluated the IRI in the equatorial region. In </a:t>
            </a:r>
            <a:r>
              <a:rPr lang="en-US" altLang="ko-KR" sz="2300" dirty="0">
                <a:latin typeface="Times New Roman" panose="02020603050405020304" pitchFamily="18" charset="0"/>
                <a:cs typeface="Times New Roman" panose="02020603050405020304" pitchFamily="18" charset="0"/>
              </a:rPr>
              <a:t>order to </a:t>
            </a:r>
            <a:r>
              <a:rPr lang="en-US" altLang="ko-KR" sz="2300" b="1" dirty="0" smtClean="0">
                <a:solidFill>
                  <a:srgbClr val="FF0000"/>
                </a:solidFill>
                <a:latin typeface="Times New Roman" panose="02020603050405020304" pitchFamily="18" charset="0"/>
                <a:cs typeface="Times New Roman" panose="02020603050405020304" pitchFamily="18" charset="0"/>
              </a:rPr>
              <a:t>evaluate the </a:t>
            </a:r>
            <a:r>
              <a:rPr lang="en-US" altLang="ko-KR" sz="2300" b="1" dirty="0">
                <a:solidFill>
                  <a:srgbClr val="FF0000"/>
                </a:solidFill>
                <a:latin typeface="Times New Roman" panose="02020603050405020304" pitchFamily="18" charset="0"/>
                <a:cs typeface="Times New Roman" panose="02020603050405020304" pitchFamily="18" charset="0"/>
              </a:rPr>
              <a:t>IRI-2012 during the 2008-2009 solar minimum </a:t>
            </a:r>
            <a:r>
              <a:rPr lang="en-US" altLang="ko-KR" sz="2300" b="1" dirty="0" smtClean="0">
                <a:solidFill>
                  <a:srgbClr val="FF0000"/>
                </a:solidFill>
                <a:latin typeface="Times New Roman" panose="02020603050405020304" pitchFamily="18" charset="0"/>
                <a:cs typeface="Times New Roman" panose="02020603050405020304" pitchFamily="18" charset="0"/>
              </a:rPr>
              <a:t>period on a global scale</a:t>
            </a:r>
            <a:r>
              <a:rPr lang="en-US" altLang="ko-KR" sz="2300" dirty="0" smtClean="0">
                <a:latin typeface="Times New Roman" panose="02020603050405020304" pitchFamily="18" charset="0"/>
                <a:cs typeface="Times New Roman" panose="02020603050405020304" pitchFamily="18" charset="0"/>
              </a:rPr>
              <a:t>, </a:t>
            </a:r>
            <a:r>
              <a:rPr lang="en-US" altLang="ko-KR" sz="2300" dirty="0">
                <a:latin typeface="Times New Roman" panose="02020603050405020304" pitchFamily="18" charset="0"/>
                <a:cs typeface="Times New Roman" panose="02020603050405020304" pitchFamily="18" charset="0"/>
              </a:rPr>
              <a:t>we utilize the </a:t>
            </a:r>
            <a:r>
              <a:rPr lang="en-US" altLang="ko-KR" sz="2300" b="1" dirty="0">
                <a:solidFill>
                  <a:srgbClr val="FF0000"/>
                </a:solidFill>
                <a:latin typeface="Times New Roman" panose="02020603050405020304" pitchFamily="18" charset="0"/>
                <a:cs typeface="Times New Roman" panose="02020603050405020304" pitchFamily="18" charset="0"/>
              </a:rPr>
              <a:t>JASON-1 TEC data for the global ionosphere</a:t>
            </a:r>
            <a:r>
              <a:rPr lang="en-US" altLang="ko-KR" sz="2300" dirty="0">
                <a:latin typeface="Times New Roman" panose="02020603050405020304" pitchFamily="18" charset="0"/>
                <a:cs typeface="Times New Roman" panose="02020603050405020304" pitchFamily="18" charset="0"/>
              </a:rPr>
              <a:t>. </a:t>
            </a:r>
            <a:endParaRPr lang="en-US" altLang="ko-KR" sz="23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altLang="ko-KR" sz="23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altLang="ko-KR" sz="2300" dirty="0" smtClean="0">
                <a:latin typeface="Times New Roman" panose="02020603050405020304" pitchFamily="18" charset="0"/>
                <a:cs typeface="Times New Roman" panose="02020603050405020304" pitchFamily="18" charset="0"/>
              </a:rPr>
              <a:t>The </a:t>
            </a:r>
            <a:r>
              <a:rPr lang="en-US" altLang="ko-KR" sz="2300" dirty="0">
                <a:latin typeface="Times New Roman" panose="02020603050405020304" pitchFamily="18" charset="0"/>
                <a:cs typeface="Times New Roman" panose="02020603050405020304" pitchFamily="18" charset="0"/>
              </a:rPr>
              <a:t>results of the evaluation for the global ionosphere are further investigated by using the measurements of the </a:t>
            </a:r>
            <a:r>
              <a:rPr lang="en-US" altLang="ko-KR" sz="2300" b="1" dirty="0">
                <a:solidFill>
                  <a:srgbClr val="FF0000"/>
                </a:solidFill>
                <a:latin typeface="Times New Roman" panose="02020603050405020304" pitchFamily="18" charset="0"/>
                <a:cs typeface="Times New Roman" panose="02020603050405020304" pitchFamily="18" charset="0"/>
              </a:rPr>
              <a:t>electron density profiles obtained from the incoherent scatter </a:t>
            </a:r>
            <a:r>
              <a:rPr lang="en-US" altLang="ko-KR" sz="2300" b="1" dirty="0" smtClean="0">
                <a:solidFill>
                  <a:srgbClr val="FF0000"/>
                </a:solidFill>
                <a:latin typeface="Times New Roman" panose="02020603050405020304" pitchFamily="18" charset="0"/>
                <a:cs typeface="Times New Roman" panose="02020603050405020304" pitchFamily="18" charset="0"/>
              </a:rPr>
              <a:t>radars</a:t>
            </a:r>
            <a:r>
              <a:rPr lang="en-US" altLang="ko-KR" sz="2300" dirty="0" smtClean="0">
                <a:solidFill>
                  <a:srgbClr val="0000CC"/>
                </a:solidFill>
                <a:latin typeface="Times New Roman" panose="02020603050405020304" pitchFamily="18" charset="0"/>
                <a:cs typeface="Times New Roman" panose="02020603050405020304" pitchFamily="18" charset="0"/>
              </a:rPr>
              <a:t> </a:t>
            </a:r>
            <a:r>
              <a:rPr lang="en-US" altLang="ko-KR" sz="2300" b="1" dirty="0" smtClean="0">
                <a:solidFill>
                  <a:srgbClr val="FF0000"/>
                </a:solidFill>
                <a:latin typeface="Times New Roman" panose="02020603050405020304" pitchFamily="18" charset="0"/>
                <a:cs typeface="Times New Roman" panose="02020603050405020304" pitchFamily="18" charset="0"/>
              </a:rPr>
              <a:t>at </a:t>
            </a:r>
            <a:r>
              <a:rPr lang="en-US" altLang="ko-KR" sz="2300" b="1" dirty="0">
                <a:solidFill>
                  <a:srgbClr val="FF0000"/>
                </a:solidFill>
                <a:latin typeface="Times New Roman" panose="02020603050405020304" pitchFamily="18" charset="0"/>
                <a:cs typeface="Times New Roman" panose="02020603050405020304" pitchFamily="18" charset="0"/>
              </a:rPr>
              <a:t>middle and high </a:t>
            </a:r>
            <a:r>
              <a:rPr lang="en-US" altLang="ko-KR" sz="2300" b="1" dirty="0" smtClean="0">
                <a:solidFill>
                  <a:srgbClr val="FF0000"/>
                </a:solidFill>
                <a:latin typeface="Times New Roman" panose="02020603050405020304" pitchFamily="18" charset="0"/>
                <a:cs typeface="Times New Roman" panose="02020603050405020304" pitchFamily="18" charset="0"/>
              </a:rPr>
              <a:t>latitudes</a:t>
            </a:r>
            <a:r>
              <a:rPr lang="en-US" altLang="ko-KR" sz="2300" dirty="0" smtClean="0">
                <a:latin typeface="Times New Roman" panose="02020603050405020304" pitchFamily="18" charset="0"/>
                <a:cs typeface="Times New Roman" panose="02020603050405020304" pitchFamily="18" charset="0"/>
              </a:rPr>
              <a:t>. </a:t>
            </a:r>
            <a:endParaRPr lang="en-US" altLang="ko-KR" sz="23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altLang="ko-KR" sz="2200" b="1" dirty="0">
              <a:solidFill>
                <a:srgbClr val="002060"/>
              </a:solidFill>
              <a:latin typeface="Tahoma" panose="020B0604030504040204" pitchFamily="34" charset="0"/>
              <a:cs typeface="Tahoma" panose="020B0604030504040204" pitchFamily="34" charset="0"/>
            </a:endParaRPr>
          </a:p>
          <a:p>
            <a:pPr>
              <a:buFont typeface="Wingdings" panose="05000000000000000000" pitchFamily="2" charset="2"/>
              <a:buChar char="§"/>
            </a:pPr>
            <a:endParaRPr lang="en-US" altLang="ko-KR" sz="2400" dirty="0">
              <a:solidFill>
                <a:srgbClr val="002060"/>
              </a:solidFill>
              <a:latin typeface="Tahoma" panose="020B0604030504040204" pitchFamily="34" charset="0"/>
              <a:cs typeface="Tahoma" panose="020B0604030504040204" pitchFamily="34" charset="0"/>
            </a:endParaRPr>
          </a:p>
          <a:p>
            <a:pPr marL="0" indent="0">
              <a:buNone/>
            </a:pPr>
            <a:endParaRPr lang="en-US" altLang="ko-KR" sz="2200" b="1" u="sng" dirty="0">
              <a:solidFill>
                <a:srgbClr val="0000CC"/>
              </a:solidFill>
              <a:latin typeface="Tahoma" panose="020B0604030504040204" pitchFamily="34" charset="0"/>
              <a:cs typeface="Tahoma" panose="020B0604030504040204" pitchFamily="34" charset="0"/>
            </a:endParaRPr>
          </a:p>
          <a:p>
            <a:pPr>
              <a:buFont typeface="Wingdings" panose="05000000000000000000" pitchFamily="2" charset="2"/>
              <a:buChar char="Ø"/>
            </a:pPr>
            <a:endParaRPr lang="en-US" altLang="ko-KR" sz="2000" dirty="0">
              <a:latin typeface="Tahoma" panose="020B0604030504040204" pitchFamily="34" charset="0"/>
              <a:cs typeface="Tahoma" panose="020B0604030504040204" pitchFamily="34" charset="0"/>
            </a:endParaRPr>
          </a:p>
          <a:p>
            <a:pPr>
              <a:buFont typeface="Wingdings" panose="05000000000000000000" pitchFamily="2" charset="2"/>
              <a:buChar char="Ø"/>
            </a:pPr>
            <a:endParaRPr lang="en-US" altLang="ko-KR" sz="2000" dirty="0" smtClean="0">
              <a:latin typeface="Tahoma" panose="020B0604030504040204" pitchFamily="34" charset="0"/>
              <a:cs typeface="Tahoma" panose="020B0604030504040204" pitchFamily="34" charset="0"/>
            </a:endParaRPr>
          </a:p>
          <a:p>
            <a:pPr>
              <a:buFont typeface="Wingdings" panose="05000000000000000000" pitchFamily="2" charset="2"/>
              <a:buChar char="Ø"/>
            </a:pPr>
            <a:endParaRPr lang="en-US" altLang="ko-KR" sz="2000" dirty="0">
              <a:latin typeface="Tahoma" panose="020B0604030504040204" pitchFamily="34" charset="0"/>
              <a:cs typeface="Tahoma" panose="020B0604030504040204" pitchFamily="34" charset="0"/>
            </a:endParaRPr>
          </a:p>
          <a:p>
            <a:pPr>
              <a:buFont typeface="Wingdings" panose="05000000000000000000" pitchFamily="2" charset="2"/>
              <a:buChar char="Ø"/>
            </a:pPr>
            <a:endParaRPr lang="en-US" altLang="ko-KR" sz="2000" dirty="0" smtClean="0">
              <a:latin typeface="Tahoma" panose="020B0604030504040204" pitchFamily="34" charset="0"/>
              <a:cs typeface="Tahoma" panose="020B0604030504040204" pitchFamily="34" charset="0"/>
            </a:endParaRPr>
          </a:p>
          <a:p>
            <a:pPr>
              <a:buFont typeface="Wingdings" panose="05000000000000000000" pitchFamily="2" charset="2"/>
              <a:buChar char="Ø"/>
            </a:pPr>
            <a:endParaRPr lang="en-US" altLang="ko-KR" sz="2000" dirty="0">
              <a:latin typeface="Tahoma" panose="020B0604030504040204" pitchFamily="34" charset="0"/>
              <a:cs typeface="Tahoma" panose="020B0604030504040204" pitchFamily="34" charset="0"/>
            </a:endParaRPr>
          </a:p>
          <a:p>
            <a:pPr>
              <a:buFont typeface="Wingdings" panose="05000000000000000000" pitchFamily="2" charset="2"/>
              <a:buChar char="Ø"/>
            </a:pPr>
            <a:endParaRPr lang="en-US" altLang="ko-KR" sz="2000" dirty="0" smtClean="0">
              <a:latin typeface="Tahoma" panose="020B0604030504040204" pitchFamily="34" charset="0"/>
              <a:cs typeface="Tahoma" panose="020B0604030504040204" pitchFamily="34" charset="0"/>
            </a:endParaRPr>
          </a:p>
          <a:p>
            <a:pPr>
              <a:buFont typeface="Wingdings" panose="05000000000000000000" pitchFamily="2" charset="2"/>
              <a:buChar char="Ø"/>
            </a:pPr>
            <a:endParaRPr lang="en-US" altLang="ko-KR" sz="2000" dirty="0">
              <a:latin typeface="Tahoma" panose="020B0604030504040204" pitchFamily="34" charset="0"/>
              <a:cs typeface="Tahoma" panose="020B0604030504040204" pitchFamily="34" charset="0"/>
            </a:endParaRPr>
          </a:p>
          <a:p>
            <a:pPr>
              <a:buFont typeface="Wingdings" panose="05000000000000000000" pitchFamily="2" charset="2"/>
              <a:buChar char="§"/>
            </a:pPr>
            <a:endParaRPr lang="en-US" altLang="ko-KR" sz="2200"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18654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81231" y="148282"/>
            <a:ext cx="8830963" cy="733167"/>
          </a:xfrm>
        </p:spPr>
        <p:txBody>
          <a:bodyPr>
            <a:normAutofit/>
          </a:bodyPr>
          <a:lstStyle/>
          <a:p>
            <a:r>
              <a:rPr lang="en-US" altLang="ko-KR" sz="3600" b="1" dirty="0" smtClean="0">
                <a:solidFill>
                  <a:srgbClr val="002060"/>
                </a:solidFill>
                <a:latin typeface="Times New Roman" panose="02020603050405020304" pitchFamily="18" charset="0"/>
                <a:ea typeface="Tahoma" panose="020B0604030504040204" pitchFamily="34" charset="0"/>
                <a:cs typeface="Times New Roman" panose="02020603050405020304" pitchFamily="18" charset="0"/>
              </a:rPr>
              <a:t>Data</a:t>
            </a:r>
            <a:endParaRPr lang="ko-KR" altLang="en-US" sz="3600" b="1" dirty="0">
              <a:solidFill>
                <a:srgbClr val="002060"/>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181231" y="1145563"/>
            <a:ext cx="8830963" cy="5451179"/>
          </a:xfrm>
        </p:spPr>
        <p:txBody>
          <a:bodyPr>
            <a:normAutofit fontScale="92500" lnSpcReduction="10000"/>
          </a:bodyPr>
          <a:lstStyle/>
          <a:p>
            <a:pPr>
              <a:buFont typeface="Wingdings" panose="05000000000000000000" pitchFamily="2" charset="2"/>
              <a:buChar char="u"/>
            </a:pPr>
            <a:r>
              <a:rPr lang="en-US" altLang="ko-KR" sz="2500" b="1" dirty="0" smtClean="0">
                <a:latin typeface="Times New Roman" panose="02020603050405020304" pitchFamily="18" charset="0"/>
                <a:ea typeface="Tahoma" panose="020B0604030504040204" pitchFamily="34" charset="0"/>
                <a:cs typeface="Times New Roman" panose="02020603050405020304" pitchFamily="18" charset="0"/>
              </a:rPr>
              <a:t>JASON-1 satellite</a:t>
            </a:r>
          </a:p>
          <a:p>
            <a:pPr>
              <a:buFont typeface="Wingdings" panose="05000000000000000000" pitchFamily="2" charset="2"/>
              <a:buChar char="§"/>
            </a:pPr>
            <a:r>
              <a:rPr lang="en-US" altLang="ko-KR" sz="2200" dirty="0" smtClean="0">
                <a:latin typeface="Times New Roman" panose="02020603050405020304" pitchFamily="18" charset="0"/>
                <a:ea typeface="Tahoma" panose="020B0604030504040204" pitchFamily="34" charset="0"/>
                <a:cs typeface="Times New Roman" panose="02020603050405020304" pitchFamily="18" charset="0"/>
              </a:rPr>
              <a:t>The TEC from JASON-1 satellite provides a direct measurement of the </a:t>
            </a:r>
            <a:r>
              <a:rPr lang="en-US" altLang="ko-KR" sz="2200" dirty="0" err="1" smtClean="0">
                <a:latin typeface="Times New Roman" panose="02020603050405020304" pitchFamily="18" charset="0"/>
                <a:ea typeface="Tahoma" panose="020B0604030504040204" pitchFamily="34" charset="0"/>
                <a:cs typeface="Times New Roman" panose="02020603050405020304" pitchFamily="18" charset="0"/>
              </a:rPr>
              <a:t>ionospheric</a:t>
            </a:r>
            <a:r>
              <a:rPr lang="en-US" altLang="ko-KR" sz="2200" dirty="0" smtClean="0">
                <a:latin typeface="Times New Roman" panose="02020603050405020304" pitchFamily="18" charset="0"/>
                <a:ea typeface="Tahoma" panose="020B0604030504040204" pitchFamily="34" charset="0"/>
                <a:cs typeface="Times New Roman" panose="02020603050405020304" pitchFamily="18" charset="0"/>
              </a:rPr>
              <a:t> TEC almost every second in a vertical column extending from ocean surface to the satellite orbit at about 1336 km altitude. </a:t>
            </a:r>
          </a:p>
          <a:p>
            <a:pPr>
              <a:buFont typeface="Wingdings" panose="05000000000000000000" pitchFamily="2" charset="2"/>
              <a:buChar char="ü"/>
            </a:pPr>
            <a:r>
              <a:rPr lang="en-US" altLang="ko-KR" sz="2200" dirty="0" smtClean="0">
                <a:latin typeface="Times New Roman" panose="02020603050405020304" pitchFamily="18" charset="0"/>
                <a:ea typeface="Tahoma" panose="020B0604030504040204" pitchFamily="34" charset="0"/>
                <a:cs typeface="Times New Roman" panose="02020603050405020304" pitchFamily="18" charset="0"/>
              </a:rPr>
              <a:t>In this study, we use 18 second averaged TEC data</a:t>
            </a:r>
            <a:r>
              <a:rPr lang="en-US" altLang="ko-KR" sz="2000" dirty="0" smtClean="0">
                <a:latin typeface="Times New Roman" panose="02020603050405020304" pitchFamily="18" charset="0"/>
                <a:ea typeface="Tahoma" panose="020B0604030504040204" pitchFamily="34" charset="0"/>
                <a:cs typeface="Times New Roman" panose="02020603050405020304" pitchFamily="18" charset="0"/>
              </a:rPr>
              <a:t>. </a:t>
            </a:r>
            <a:endParaRPr lang="en-US" altLang="ko-KR" sz="2000" dirty="0">
              <a:latin typeface="Times New Roman" panose="02020603050405020304" pitchFamily="18" charset="0"/>
              <a:ea typeface="Tahoma" panose="020B0604030504040204" pitchFamily="34" charset="0"/>
              <a:cs typeface="Times New Roman" panose="02020603050405020304" pitchFamily="18" charset="0"/>
            </a:endParaRPr>
          </a:p>
          <a:p>
            <a:pPr>
              <a:buFont typeface="Wingdings" panose="05000000000000000000" pitchFamily="2" charset="2"/>
              <a:buChar char="u"/>
            </a:pPr>
            <a:r>
              <a:rPr lang="en-US" altLang="ko-KR" sz="2500" b="1" dirty="0" smtClean="0">
                <a:latin typeface="Times New Roman" panose="02020603050405020304" pitchFamily="18" charset="0"/>
                <a:ea typeface="Tahoma" panose="020B0604030504040204" pitchFamily="34" charset="0"/>
                <a:cs typeface="Times New Roman" panose="02020603050405020304" pitchFamily="18" charset="0"/>
              </a:rPr>
              <a:t>Incoherent scatter radars (ISRs)</a:t>
            </a:r>
          </a:p>
          <a:p>
            <a:pPr>
              <a:buFont typeface="Wingdings" panose="05000000000000000000" pitchFamily="2" charset="2"/>
              <a:buChar char="u"/>
            </a:pPr>
            <a:endParaRPr lang="en-US" altLang="ko-KR" sz="2200" b="1" dirty="0">
              <a:latin typeface="Times New Roman" panose="02020603050405020304" pitchFamily="18" charset="0"/>
              <a:ea typeface="Tahoma" panose="020B0604030504040204" pitchFamily="34" charset="0"/>
              <a:cs typeface="Times New Roman" panose="02020603050405020304" pitchFamily="18" charset="0"/>
            </a:endParaRPr>
          </a:p>
          <a:p>
            <a:pPr>
              <a:buFont typeface="Wingdings" panose="05000000000000000000" pitchFamily="2" charset="2"/>
              <a:buChar char="u"/>
            </a:pPr>
            <a:endParaRPr lang="en-US" altLang="ko-KR" sz="2200" b="1" dirty="0" smtClean="0">
              <a:latin typeface="Times New Roman" panose="02020603050405020304" pitchFamily="18" charset="0"/>
              <a:ea typeface="Tahoma" panose="020B0604030504040204" pitchFamily="34" charset="0"/>
              <a:cs typeface="Times New Roman" panose="02020603050405020304" pitchFamily="18" charset="0"/>
            </a:endParaRPr>
          </a:p>
          <a:p>
            <a:pPr marL="0" indent="0">
              <a:buNone/>
            </a:pPr>
            <a:endParaRPr lang="en-US" altLang="ko-KR" sz="2200" b="1" dirty="0">
              <a:latin typeface="Times New Roman" panose="02020603050405020304" pitchFamily="18" charset="0"/>
              <a:ea typeface="Tahoma" panose="020B0604030504040204" pitchFamily="34" charset="0"/>
              <a:cs typeface="Times New Roman" panose="02020603050405020304" pitchFamily="18" charset="0"/>
            </a:endParaRPr>
          </a:p>
          <a:p>
            <a:pPr>
              <a:buFont typeface="Wingdings" panose="05000000000000000000" pitchFamily="2" charset="2"/>
              <a:buChar char="u"/>
            </a:pPr>
            <a:r>
              <a:rPr lang="en-US" altLang="ko-KR" sz="2500" b="1" dirty="0" smtClean="0">
                <a:latin typeface="Times New Roman" panose="02020603050405020304" pitchFamily="18" charset="0"/>
                <a:ea typeface="Tahoma" panose="020B0604030504040204" pitchFamily="34" charset="0"/>
                <a:cs typeface="Times New Roman" panose="02020603050405020304" pitchFamily="18" charset="0"/>
              </a:rPr>
              <a:t>IRI-2012</a:t>
            </a:r>
          </a:p>
          <a:p>
            <a:pPr>
              <a:buFont typeface="Wingdings" panose="05000000000000000000" pitchFamily="2" charset="2"/>
              <a:buChar char="§"/>
            </a:pPr>
            <a:r>
              <a:rPr lang="en-US" altLang="ko-KR" sz="2200" dirty="0" smtClean="0">
                <a:latin typeface="Times New Roman" panose="02020603050405020304" pitchFamily="18" charset="0"/>
                <a:ea typeface="Tahoma" panose="020B0604030504040204" pitchFamily="34" charset="0"/>
                <a:cs typeface="Times New Roman" panose="02020603050405020304" pitchFamily="18" charset="0"/>
              </a:rPr>
              <a:t>We use the standard version of the IRI-2012. The standard version adopts the URSI option for f</a:t>
            </a:r>
            <a:r>
              <a:rPr lang="en-US" altLang="ko-KR" sz="2200" baseline="-25000" dirty="0" smtClean="0">
                <a:latin typeface="Times New Roman" panose="02020603050405020304" pitchFamily="18" charset="0"/>
                <a:ea typeface="Tahoma" panose="020B0604030504040204" pitchFamily="34" charset="0"/>
                <a:cs typeface="Times New Roman" panose="02020603050405020304" pitchFamily="18" charset="0"/>
              </a:rPr>
              <a:t>0</a:t>
            </a:r>
            <a:r>
              <a:rPr lang="en-US" altLang="ko-KR" sz="2200" dirty="0" smtClean="0">
                <a:latin typeface="Times New Roman" panose="02020603050405020304" pitchFamily="18" charset="0"/>
                <a:ea typeface="Tahoma" panose="020B0604030504040204" pitchFamily="34" charset="0"/>
                <a:cs typeface="Times New Roman" panose="02020603050405020304" pitchFamily="18" charset="0"/>
              </a:rPr>
              <a:t>F</a:t>
            </a:r>
            <a:r>
              <a:rPr lang="en-US" altLang="ko-KR" sz="2200" baseline="-25000" dirty="0" smtClean="0">
                <a:latin typeface="Times New Roman" panose="02020603050405020304" pitchFamily="18" charset="0"/>
                <a:ea typeface="Tahoma" panose="020B0604030504040204" pitchFamily="34" charset="0"/>
                <a:cs typeface="Times New Roman" panose="02020603050405020304" pitchFamily="18" charset="0"/>
              </a:rPr>
              <a:t>2</a:t>
            </a:r>
            <a:r>
              <a:rPr lang="en-US" altLang="ko-KR" sz="2200" dirty="0" smtClean="0">
                <a:latin typeface="Times New Roman" panose="02020603050405020304" pitchFamily="18" charset="0"/>
                <a:ea typeface="Tahoma" panose="020B0604030504040204" pitchFamily="34" charset="0"/>
                <a:cs typeface="Times New Roman" panose="02020603050405020304" pitchFamily="18" charset="0"/>
              </a:rPr>
              <a:t> and </a:t>
            </a:r>
            <a:r>
              <a:rPr lang="en-US" altLang="ko-KR" sz="2200" dirty="0" err="1" smtClean="0">
                <a:latin typeface="Times New Roman" panose="02020603050405020304" pitchFamily="18" charset="0"/>
                <a:ea typeface="Tahoma" panose="020B0604030504040204" pitchFamily="34" charset="0"/>
                <a:cs typeface="Times New Roman" panose="02020603050405020304" pitchFamily="18" charset="0"/>
              </a:rPr>
              <a:t>NeQuick</a:t>
            </a:r>
            <a:r>
              <a:rPr lang="en-US" altLang="ko-KR" sz="2200" dirty="0" smtClean="0">
                <a:latin typeface="Times New Roman" panose="02020603050405020304" pitchFamily="18" charset="0"/>
                <a:ea typeface="Tahoma" panose="020B0604030504040204" pitchFamily="34" charset="0"/>
                <a:cs typeface="Times New Roman" panose="02020603050405020304" pitchFamily="18" charset="0"/>
              </a:rPr>
              <a:t> topside model. </a:t>
            </a:r>
          </a:p>
          <a:p>
            <a:pPr>
              <a:buFont typeface="Wingdings" panose="05000000000000000000" pitchFamily="2" charset="2"/>
              <a:buChar char="Ø"/>
            </a:pPr>
            <a:r>
              <a:rPr lang="en-US" altLang="ko-KR" sz="2200" dirty="0" smtClean="0">
                <a:latin typeface="Times New Roman" panose="02020603050405020304" pitchFamily="18" charset="0"/>
                <a:ea typeface="Tahoma" panose="020B0604030504040204" pitchFamily="34" charset="0"/>
                <a:cs typeface="Times New Roman" panose="02020603050405020304" pitchFamily="18" charset="0"/>
              </a:rPr>
              <a:t>The IRI TEC is calculated at time of day, day of year, and location of our 18 seconds averaged JASON-1 TEC data along the satellite orbit.</a:t>
            </a:r>
          </a:p>
          <a:p>
            <a:pPr>
              <a:buFont typeface="Wingdings" panose="05000000000000000000" pitchFamily="2" charset="2"/>
              <a:buChar char="Ø"/>
            </a:pPr>
            <a:r>
              <a:rPr lang="en-US" altLang="ko-KR" sz="2200" dirty="0" smtClean="0">
                <a:latin typeface="Times New Roman" panose="02020603050405020304" pitchFamily="18" charset="0"/>
                <a:ea typeface="Tahoma" panose="020B0604030504040204" pitchFamily="34" charset="0"/>
                <a:cs typeface="Times New Roman" panose="02020603050405020304" pitchFamily="18" charset="0"/>
              </a:rPr>
              <a:t>The IRI electron density profile is hourly calculated at the day and location for each ISR.</a:t>
            </a:r>
            <a:endParaRPr lang="en-US" altLang="ko-KR" sz="2200" dirty="0">
              <a:latin typeface="Times New Roman" panose="02020603050405020304" pitchFamily="18" charset="0"/>
              <a:ea typeface="Tahoma" panose="020B0604030504040204" pitchFamily="34" charset="0"/>
              <a:cs typeface="Times New Roman" panose="02020603050405020304" pitchFamily="18" charset="0"/>
            </a:endParaRPr>
          </a:p>
        </p:txBody>
      </p:sp>
      <p:graphicFrame>
        <p:nvGraphicFramePr>
          <p:cNvPr id="5" name="표 4"/>
          <p:cNvGraphicFramePr>
            <a:graphicFrameLocks noGrp="1"/>
          </p:cNvGraphicFramePr>
          <p:nvPr>
            <p:extLst>
              <p:ext uri="{D42A27DB-BD31-4B8C-83A1-F6EECF244321}">
                <p14:modId xmlns:p14="http://schemas.microsoft.com/office/powerpoint/2010/main" val="1255268766"/>
              </p:ext>
            </p:extLst>
          </p:nvPr>
        </p:nvGraphicFramePr>
        <p:xfrm>
          <a:off x="181231" y="3123163"/>
          <a:ext cx="8830964" cy="1112520"/>
        </p:xfrm>
        <a:graphic>
          <a:graphicData uri="http://schemas.openxmlformats.org/drawingml/2006/table">
            <a:tbl>
              <a:tblPr firstRow="1" bandRow="1">
                <a:tableStyleId>{5940675A-B579-460E-94D1-54222C63F5DA}</a:tableStyleId>
              </a:tblPr>
              <a:tblGrid>
                <a:gridCol w="1572926"/>
                <a:gridCol w="2090057"/>
                <a:gridCol w="2313992"/>
                <a:gridCol w="2853989"/>
              </a:tblGrid>
              <a:tr h="370840">
                <a:tc>
                  <a:txBody>
                    <a:bodyPr/>
                    <a:lstStyle/>
                    <a:p>
                      <a:pPr algn="ctr" latinLnBrk="1"/>
                      <a:endParaRPr lang="ko-KR" altLang="en-US" sz="1700" dirty="0">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1700" dirty="0" smtClean="0">
                          <a:latin typeface="Times New Roman" panose="02020603050405020304" pitchFamily="18" charset="0"/>
                          <a:ea typeface="Tahoma" panose="020B0604030504040204" pitchFamily="34" charset="0"/>
                          <a:cs typeface="Times New Roman" panose="02020603050405020304" pitchFamily="18" charset="0"/>
                        </a:rPr>
                        <a:t>Millstone Hill</a:t>
                      </a:r>
                      <a:endParaRPr lang="ko-KR" altLang="en-US" sz="1700" dirty="0">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1700" dirty="0" smtClean="0">
                          <a:latin typeface="Times New Roman" panose="02020603050405020304" pitchFamily="18" charset="0"/>
                          <a:ea typeface="Tahoma" panose="020B0604030504040204" pitchFamily="34" charset="0"/>
                          <a:cs typeface="Times New Roman" panose="02020603050405020304" pitchFamily="18" charset="0"/>
                        </a:rPr>
                        <a:t>EISCAT </a:t>
                      </a:r>
                      <a:r>
                        <a:rPr lang="en-US" altLang="ko-KR" sz="1700" dirty="0" err="1" smtClean="0">
                          <a:latin typeface="Times New Roman" panose="02020603050405020304" pitchFamily="18" charset="0"/>
                          <a:ea typeface="Tahoma" panose="020B0604030504040204" pitchFamily="34" charset="0"/>
                          <a:cs typeface="Times New Roman" panose="02020603050405020304" pitchFamily="18" charset="0"/>
                        </a:rPr>
                        <a:t>TromsØ</a:t>
                      </a:r>
                      <a:r>
                        <a:rPr lang="en-US" altLang="ko-KR" sz="1700" dirty="0" smtClean="0">
                          <a:latin typeface="Times New Roman" panose="02020603050405020304" pitchFamily="18" charset="0"/>
                          <a:ea typeface="Tahoma" panose="020B0604030504040204" pitchFamily="34" charset="0"/>
                          <a:cs typeface="Times New Roman" panose="02020603050405020304" pitchFamily="18" charset="0"/>
                        </a:rPr>
                        <a:t> UHF</a:t>
                      </a:r>
                      <a:endParaRPr lang="ko-KR" altLang="en-US" sz="1700" dirty="0">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1700" dirty="0" smtClean="0">
                          <a:latin typeface="Times New Roman" panose="02020603050405020304" pitchFamily="18" charset="0"/>
                          <a:ea typeface="Tahoma" panose="020B0604030504040204" pitchFamily="34" charset="0"/>
                          <a:cs typeface="Times New Roman" panose="02020603050405020304" pitchFamily="18" charset="0"/>
                        </a:rPr>
                        <a:t>EISCAT Svalbard Radar (ESR)</a:t>
                      </a:r>
                      <a:endParaRPr lang="ko-KR" altLang="en-US" sz="1700" dirty="0">
                        <a:latin typeface="Times New Roman" panose="02020603050405020304" pitchFamily="18" charset="0"/>
                        <a:cs typeface="Times New Roman" panose="02020603050405020304" pitchFamily="18" charset="0"/>
                      </a:endParaRPr>
                    </a:p>
                  </a:txBody>
                  <a:tcPr anchor="ctr"/>
                </a:tc>
              </a:tr>
              <a:tr h="370840">
                <a:tc>
                  <a:txBody>
                    <a:bodyPr/>
                    <a:lstStyle/>
                    <a:p>
                      <a:pPr algn="ctr" latinLnBrk="1"/>
                      <a:r>
                        <a:rPr lang="en-US" altLang="ko-KR" sz="1700" dirty="0" smtClean="0">
                          <a:latin typeface="Times New Roman" panose="02020603050405020304" pitchFamily="18" charset="0"/>
                          <a:ea typeface="Tahoma" panose="020B0604030504040204" pitchFamily="34" charset="0"/>
                          <a:cs typeface="Times New Roman" panose="02020603050405020304" pitchFamily="18" charset="0"/>
                        </a:rPr>
                        <a:t>location</a:t>
                      </a:r>
                      <a:endParaRPr lang="ko-KR" altLang="en-US" sz="1700" dirty="0">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1700" dirty="0" smtClean="0">
                          <a:latin typeface="Times New Roman" panose="02020603050405020304" pitchFamily="18" charset="0"/>
                          <a:cs typeface="Times New Roman" panose="02020603050405020304" pitchFamily="18" charset="0"/>
                        </a:rPr>
                        <a:t>42.6°N, 288.5°E</a:t>
                      </a:r>
                      <a:endParaRPr lang="ko-KR" altLang="en-US" sz="17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700" dirty="0" smtClean="0">
                          <a:latin typeface="Times New Roman" panose="02020603050405020304" pitchFamily="18" charset="0"/>
                          <a:cs typeface="Times New Roman" panose="02020603050405020304" pitchFamily="18" charset="0"/>
                        </a:rPr>
                        <a:t>69.6°N, 19.2°E</a:t>
                      </a:r>
                      <a:endParaRPr lang="ko-KR" altLang="en-US" sz="1700" dirty="0" smtClean="0">
                        <a:latin typeface="Times New Roman" panose="02020603050405020304" pitchFamily="18" charset="0"/>
                        <a:cs typeface="Times New Roman" panose="02020603050405020304" pitchFamily="18" charset="0"/>
                      </a:endParaRPr>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700" dirty="0" smtClean="0">
                          <a:latin typeface="Times New Roman" panose="02020603050405020304" pitchFamily="18" charset="0"/>
                          <a:cs typeface="Times New Roman" panose="02020603050405020304" pitchFamily="18" charset="0"/>
                        </a:rPr>
                        <a:t>78.2°N, 16.0°E</a:t>
                      </a:r>
                      <a:endParaRPr lang="ko-KR" altLang="en-US" sz="1700" dirty="0" smtClean="0">
                        <a:latin typeface="Times New Roman" panose="02020603050405020304" pitchFamily="18" charset="0"/>
                        <a:cs typeface="Times New Roman" panose="02020603050405020304" pitchFamily="18" charset="0"/>
                      </a:endParaRPr>
                    </a:p>
                  </a:txBody>
                  <a:tcPr anchor="ctr"/>
                </a:tc>
              </a:tr>
              <a:tr h="370840">
                <a:tc>
                  <a:txBody>
                    <a:bodyPr/>
                    <a:lstStyle/>
                    <a:p>
                      <a:pPr algn="ctr" latinLnBrk="1"/>
                      <a:r>
                        <a:rPr lang="en-US" altLang="ko-KR" sz="1700" dirty="0" smtClean="0">
                          <a:latin typeface="Times New Roman" panose="02020603050405020304" pitchFamily="18" charset="0"/>
                          <a:cs typeface="Times New Roman" panose="02020603050405020304" pitchFamily="18" charset="0"/>
                        </a:rPr>
                        <a:t>Time</a:t>
                      </a:r>
                      <a:r>
                        <a:rPr lang="en-US" altLang="ko-KR" sz="1700" baseline="0" dirty="0" smtClean="0">
                          <a:latin typeface="Times New Roman" panose="02020603050405020304" pitchFamily="18" charset="0"/>
                          <a:cs typeface="Times New Roman" panose="02020603050405020304" pitchFamily="18" charset="0"/>
                        </a:rPr>
                        <a:t> resolution</a:t>
                      </a:r>
                      <a:endParaRPr lang="ko-KR" altLang="en-US" sz="1700" dirty="0">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1700" dirty="0" smtClean="0">
                          <a:latin typeface="Times New Roman" panose="02020603050405020304" pitchFamily="18" charset="0"/>
                          <a:cs typeface="Times New Roman" panose="02020603050405020304" pitchFamily="18" charset="0"/>
                        </a:rPr>
                        <a:t>8</a:t>
                      </a:r>
                      <a:r>
                        <a:rPr lang="en-US" altLang="ko-KR" sz="1700" baseline="0" dirty="0" smtClean="0">
                          <a:latin typeface="Times New Roman" panose="02020603050405020304" pitchFamily="18" charset="0"/>
                          <a:cs typeface="Times New Roman" panose="02020603050405020304" pitchFamily="18" charset="0"/>
                        </a:rPr>
                        <a:t> second</a:t>
                      </a:r>
                      <a:endParaRPr lang="ko-KR" altLang="en-US" sz="1700" dirty="0">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1700" dirty="0" smtClean="0">
                          <a:latin typeface="Times New Roman" panose="02020603050405020304" pitchFamily="18" charset="0"/>
                          <a:cs typeface="Times New Roman" panose="02020603050405020304" pitchFamily="18" charset="0"/>
                        </a:rPr>
                        <a:t>1 minute </a:t>
                      </a:r>
                      <a:endParaRPr lang="ko-KR" altLang="en-US" sz="17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700" dirty="0" smtClean="0">
                          <a:latin typeface="Times New Roman" panose="02020603050405020304" pitchFamily="18" charset="0"/>
                          <a:cs typeface="Times New Roman" panose="02020603050405020304" pitchFamily="18" charset="0"/>
                        </a:rPr>
                        <a:t>1 minute </a:t>
                      </a:r>
                      <a:endParaRPr lang="ko-KR" altLang="en-US" sz="1700" dirty="0" smtClean="0">
                        <a:latin typeface="Times New Roman" panose="02020603050405020304" pitchFamily="18" charset="0"/>
                        <a:cs typeface="Times New Roman" panose="02020603050405020304" pitchFamily="18" charset="0"/>
                      </a:endParaRPr>
                    </a:p>
                  </a:txBody>
                  <a:tcPr anchor="ctr"/>
                </a:tc>
              </a:tr>
            </a:tbl>
          </a:graphicData>
        </a:graphic>
      </p:graphicFrame>
    </p:spTree>
    <p:extLst>
      <p:ext uri="{BB962C8B-B14F-4D97-AF65-F5344CB8AC3E}">
        <p14:creationId xmlns:p14="http://schemas.microsoft.com/office/powerpoint/2010/main" val="4217205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81232" y="126224"/>
            <a:ext cx="8822724" cy="834829"/>
          </a:xfrm>
        </p:spPr>
        <p:txBody>
          <a:bodyPr>
            <a:normAutofit/>
          </a:bodyPr>
          <a:lstStyle/>
          <a:p>
            <a:r>
              <a:rPr lang="en-US" altLang="ko-KR" sz="3200" b="1" dirty="0" smtClean="0">
                <a:solidFill>
                  <a:srgbClr val="002060"/>
                </a:solidFill>
                <a:latin typeface="Times New Roman" panose="02020603050405020304" pitchFamily="18" charset="0"/>
                <a:ea typeface="Tahoma" panose="020B0604030504040204" pitchFamily="34" charset="0"/>
                <a:cs typeface="Times New Roman" panose="02020603050405020304" pitchFamily="18" charset="0"/>
              </a:rPr>
              <a:t>Comparison </a:t>
            </a:r>
            <a:r>
              <a:rPr lang="en-US" altLang="ko-KR" sz="3200" b="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of IRI and JASON-1 TECs </a:t>
            </a:r>
          </a:p>
        </p:txBody>
      </p:sp>
      <p:sp>
        <p:nvSpPr>
          <p:cNvPr id="3" name="내용 개체 틀 2"/>
          <p:cNvSpPr>
            <a:spLocks noGrp="1"/>
          </p:cNvSpPr>
          <p:nvPr>
            <p:ph idx="1"/>
          </p:nvPr>
        </p:nvSpPr>
        <p:spPr>
          <a:xfrm>
            <a:off x="181232" y="1145060"/>
            <a:ext cx="8822724" cy="5712940"/>
          </a:xfrm>
        </p:spPr>
        <p:txBody>
          <a:bodyPr>
            <a:normAutofit lnSpcReduction="10000"/>
          </a:bodyPr>
          <a:lstStyle/>
          <a:p>
            <a:pPr>
              <a:buFont typeface="Wingdings" panose="05000000000000000000" pitchFamily="2" charset="2"/>
              <a:buChar char="u"/>
            </a:pPr>
            <a:r>
              <a:rPr lang="en-US" altLang="ko-KR" sz="2400" b="1" u="sng" dirty="0" smtClean="0">
                <a:solidFill>
                  <a:srgbClr val="0000CC"/>
                </a:solidFill>
                <a:latin typeface="Tahoma" panose="020B0604030504040204" pitchFamily="34" charset="0"/>
                <a:cs typeface="Tahoma" panose="020B0604030504040204" pitchFamily="34" charset="0"/>
              </a:rPr>
              <a:t> </a:t>
            </a:r>
            <a:r>
              <a:rPr lang="en-US" altLang="ko-KR" sz="2400" b="1" u="sng" dirty="0" smtClean="0">
                <a:solidFill>
                  <a:srgbClr val="0000CC"/>
                </a:solidFill>
                <a:latin typeface="Times New Roman" panose="02020603050405020304" pitchFamily="18" charset="0"/>
                <a:cs typeface="Times New Roman" panose="02020603050405020304" pitchFamily="18" charset="0"/>
              </a:rPr>
              <a:t>Daily global mean TEC</a:t>
            </a:r>
          </a:p>
          <a:p>
            <a:pPr>
              <a:buClr>
                <a:schemeClr val="tx1"/>
              </a:buClr>
              <a:buFont typeface="Wingdings" panose="05000000000000000000" pitchFamily="2" charset="2"/>
              <a:buChar char="§"/>
            </a:pPr>
            <a:r>
              <a:rPr lang="en-US" altLang="ko-KR" sz="2200" dirty="0" smtClean="0">
                <a:latin typeface="Times New Roman" panose="02020603050405020304" pitchFamily="18" charset="0"/>
                <a:cs typeface="Times New Roman" panose="02020603050405020304" pitchFamily="18" charset="0"/>
              </a:rPr>
              <a:t>For </a:t>
            </a:r>
            <a:r>
              <a:rPr lang="en-US" altLang="ko-KR" sz="2200" dirty="0">
                <a:latin typeface="Times New Roman" panose="02020603050405020304" pitchFamily="18" charset="0"/>
                <a:cs typeface="Times New Roman" panose="02020603050405020304" pitchFamily="18" charset="0"/>
              </a:rPr>
              <a:t>the global mean ionosphere, daily mean TECs calculated from the IRI and </a:t>
            </a:r>
            <a:r>
              <a:rPr lang="en-US" altLang="ko-KR" sz="2200" dirty="0" smtClean="0">
                <a:latin typeface="Times New Roman" panose="02020603050405020304" pitchFamily="18" charset="0"/>
                <a:cs typeface="Times New Roman" panose="02020603050405020304" pitchFamily="18" charset="0"/>
              </a:rPr>
              <a:t>JASON data </a:t>
            </a:r>
            <a:r>
              <a:rPr lang="en-US" altLang="ko-KR" sz="2200" dirty="0">
                <a:latin typeface="Times New Roman" panose="02020603050405020304" pitchFamily="18" charset="0"/>
                <a:cs typeface="Times New Roman" panose="02020603050405020304" pitchFamily="18" charset="0"/>
              </a:rPr>
              <a:t>are compared with each other during </a:t>
            </a:r>
            <a:r>
              <a:rPr lang="en-US" altLang="ko-KR" sz="2200" dirty="0" smtClean="0">
                <a:latin typeface="Times New Roman" panose="02020603050405020304" pitchFamily="18" charset="0"/>
                <a:cs typeface="Times New Roman" panose="02020603050405020304" pitchFamily="18" charset="0"/>
              </a:rPr>
              <a:t>the two-year </a:t>
            </a:r>
            <a:r>
              <a:rPr lang="en-US" altLang="ko-KR" sz="2200" dirty="0">
                <a:latin typeface="Times New Roman" panose="02020603050405020304" pitchFamily="18" charset="0"/>
                <a:cs typeface="Times New Roman" panose="02020603050405020304" pitchFamily="18" charset="0"/>
              </a:rPr>
              <a:t>period. </a:t>
            </a:r>
          </a:p>
          <a:p>
            <a:pPr marL="0" indent="0">
              <a:buClr>
                <a:schemeClr val="tx1"/>
              </a:buClr>
              <a:buNone/>
            </a:pPr>
            <a:endParaRPr lang="en-US" altLang="ko-KR" sz="2000" dirty="0" smtClean="0">
              <a:latin typeface="Times New Roman" panose="02020603050405020304" pitchFamily="18" charset="0"/>
              <a:cs typeface="Times New Roman" panose="02020603050405020304" pitchFamily="18" charset="0"/>
            </a:endParaRPr>
          </a:p>
          <a:p>
            <a:pPr marL="0" indent="0">
              <a:buClr>
                <a:schemeClr val="tx1"/>
              </a:buClr>
              <a:buNone/>
            </a:pPr>
            <a:endParaRPr lang="en-US" altLang="ko-KR" sz="2000" dirty="0">
              <a:latin typeface="Tahoma" panose="020B0604030504040204" pitchFamily="34" charset="0"/>
              <a:cs typeface="Tahoma" panose="020B0604030504040204" pitchFamily="34" charset="0"/>
            </a:endParaRPr>
          </a:p>
          <a:p>
            <a:pPr marL="0" indent="0">
              <a:buClr>
                <a:schemeClr val="tx1"/>
              </a:buClr>
              <a:buNone/>
            </a:pPr>
            <a:endParaRPr lang="en-US" altLang="ko-KR" sz="2000" dirty="0" smtClean="0">
              <a:latin typeface="Tahoma" panose="020B0604030504040204" pitchFamily="34" charset="0"/>
              <a:cs typeface="Tahoma" panose="020B0604030504040204" pitchFamily="34" charset="0"/>
            </a:endParaRPr>
          </a:p>
          <a:p>
            <a:pPr marL="0" indent="0">
              <a:buClr>
                <a:schemeClr val="tx1"/>
              </a:buClr>
              <a:buNone/>
            </a:pPr>
            <a:endParaRPr lang="en-US" altLang="ko-KR" sz="2000" dirty="0">
              <a:latin typeface="Tahoma" panose="020B0604030504040204" pitchFamily="34" charset="0"/>
              <a:cs typeface="Tahoma" panose="020B0604030504040204" pitchFamily="34" charset="0"/>
            </a:endParaRPr>
          </a:p>
          <a:p>
            <a:pPr marL="0" indent="0">
              <a:buClr>
                <a:schemeClr val="tx1"/>
              </a:buClr>
              <a:buNone/>
            </a:pPr>
            <a:endParaRPr lang="en-US" altLang="ko-KR" sz="2000" dirty="0" smtClean="0">
              <a:latin typeface="Tahoma" panose="020B0604030504040204" pitchFamily="34" charset="0"/>
              <a:cs typeface="Tahoma" panose="020B0604030504040204" pitchFamily="34" charset="0"/>
            </a:endParaRPr>
          </a:p>
          <a:p>
            <a:pPr marL="0" indent="0">
              <a:buClr>
                <a:schemeClr val="tx1"/>
              </a:buClr>
              <a:buNone/>
            </a:pPr>
            <a:endParaRPr lang="en-US" altLang="ko-KR" sz="2000" dirty="0" smtClean="0">
              <a:latin typeface="Tahoma" panose="020B0604030504040204" pitchFamily="34" charset="0"/>
              <a:cs typeface="Tahoma" panose="020B0604030504040204" pitchFamily="34" charset="0"/>
            </a:endParaRPr>
          </a:p>
          <a:p>
            <a:pPr marL="0" indent="0">
              <a:buClr>
                <a:schemeClr val="tx1"/>
              </a:buClr>
              <a:buNone/>
            </a:pPr>
            <a:endParaRPr lang="en-US" altLang="ko-KR" sz="2000" dirty="0">
              <a:latin typeface="Tahoma" panose="020B0604030504040204" pitchFamily="34" charset="0"/>
              <a:cs typeface="Tahoma" panose="020B0604030504040204" pitchFamily="34" charset="0"/>
            </a:endParaRPr>
          </a:p>
          <a:p>
            <a:pPr marL="0" indent="0">
              <a:buClr>
                <a:schemeClr val="tx1"/>
              </a:buClr>
              <a:buNone/>
            </a:pPr>
            <a:endParaRPr lang="en-US" altLang="ko-KR" sz="2000" dirty="0" smtClean="0">
              <a:latin typeface="Tahoma" panose="020B0604030504040204" pitchFamily="34" charset="0"/>
              <a:cs typeface="Tahoma" panose="020B0604030504040204" pitchFamily="34" charset="0"/>
            </a:endParaRPr>
          </a:p>
          <a:p>
            <a:pPr marL="0" indent="0">
              <a:buClr>
                <a:schemeClr val="tx1"/>
              </a:buClr>
              <a:buNone/>
            </a:pPr>
            <a:endParaRPr lang="en-US" altLang="ko-KR" sz="2000" dirty="0" smtClean="0">
              <a:latin typeface="Tahoma" panose="020B0604030504040204" pitchFamily="34" charset="0"/>
              <a:cs typeface="Tahoma" panose="020B0604030504040204" pitchFamily="34" charset="0"/>
            </a:endParaRPr>
          </a:p>
          <a:p>
            <a:pPr marL="0" indent="0">
              <a:buClr>
                <a:schemeClr val="tx1"/>
              </a:buClr>
              <a:buNone/>
            </a:pPr>
            <a:endParaRPr lang="en-US" altLang="ko-KR" sz="2000" dirty="0">
              <a:latin typeface="Tahoma" panose="020B0604030504040204" pitchFamily="34" charset="0"/>
              <a:cs typeface="Tahoma" panose="020B0604030504040204" pitchFamily="34" charset="0"/>
            </a:endParaRPr>
          </a:p>
          <a:p>
            <a:pPr>
              <a:buClr>
                <a:schemeClr val="tx1"/>
              </a:buClr>
              <a:buFont typeface="Wingdings" panose="05000000000000000000" pitchFamily="2" charset="2"/>
              <a:buChar char="ü"/>
            </a:pPr>
            <a:endParaRPr lang="en-US" altLang="ko-KR" sz="2000" b="1" dirty="0" smtClean="0">
              <a:solidFill>
                <a:srgbClr val="FF0000"/>
              </a:solidFill>
              <a:latin typeface="Tahoma" panose="020B0604030504040204" pitchFamily="34" charset="0"/>
              <a:cs typeface="Tahoma" panose="020B0604030504040204" pitchFamily="34" charset="0"/>
            </a:endParaRPr>
          </a:p>
          <a:p>
            <a:pPr>
              <a:buClr>
                <a:schemeClr val="tx1"/>
              </a:buClr>
              <a:buFont typeface="Wingdings" panose="05000000000000000000" pitchFamily="2" charset="2"/>
              <a:buChar char="ü"/>
            </a:pPr>
            <a:r>
              <a:rPr lang="en-US" altLang="ko-KR" sz="2200" b="1" u="sng" dirty="0" smtClean="0">
                <a:solidFill>
                  <a:srgbClr val="FF0000"/>
                </a:solidFill>
                <a:latin typeface="Times New Roman" panose="02020603050405020304" pitchFamily="18" charset="0"/>
                <a:cs typeface="Times New Roman" panose="02020603050405020304" pitchFamily="18" charset="0"/>
              </a:rPr>
              <a:t>The IRI-2012 </a:t>
            </a:r>
            <a:r>
              <a:rPr lang="en-US" altLang="ko-KR" sz="2200" b="1" u="sng" dirty="0">
                <a:solidFill>
                  <a:srgbClr val="FF0000"/>
                </a:solidFill>
                <a:latin typeface="Times New Roman" panose="02020603050405020304" pitchFamily="18" charset="0"/>
                <a:cs typeface="Times New Roman" panose="02020603050405020304" pitchFamily="18" charset="0"/>
              </a:rPr>
              <a:t>underestimates the TEC </a:t>
            </a:r>
            <a:r>
              <a:rPr lang="en-US" altLang="ko-KR" sz="2200" b="1" u="sng" dirty="0" smtClean="0">
                <a:solidFill>
                  <a:srgbClr val="FF0000"/>
                </a:solidFill>
                <a:latin typeface="Times New Roman" panose="02020603050405020304" pitchFamily="18" charset="0"/>
                <a:cs typeface="Times New Roman" panose="02020603050405020304" pitchFamily="18" charset="0"/>
              </a:rPr>
              <a:t>by about </a:t>
            </a:r>
            <a:r>
              <a:rPr lang="en-US" altLang="ko-KR" sz="2200" b="1" u="sng" dirty="0">
                <a:solidFill>
                  <a:srgbClr val="FF0000"/>
                </a:solidFill>
                <a:latin typeface="Times New Roman" panose="02020603050405020304" pitchFamily="18" charset="0"/>
                <a:cs typeface="Times New Roman" panose="02020603050405020304" pitchFamily="18" charset="0"/>
              </a:rPr>
              <a:t>34%.</a:t>
            </a:r>
          </a:p>
          <a:p>
            <a:pPr marL="0" indent="0">
              <a:buNone/>
            </a:pPr>
            <a:endParaRPr lang="en-US" altLang="ko-KR" sz="2000" dirty="0">
              <a:latin typeface="Tahoma" panose="020B0604030504040204" pitchFamily="34" charset="0"/>
              <a:cs typeface="Tahoma" panose="020B0604030504040204" pitchFamily="34" charset="0"/>
            </a:endParaRPr>
          </a:p>
        </p:txBody>
      </p:sp>
      <p:pic>
        <p:nvPicPr>
          <p:cNvPr id="4" name="그림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3480" y="2206823"/>
            <a:ext cx="6452283" cy="3963318"/>
          </a:xfrm>
          <a:prstGeom prst="rect">
            <a:avLst/>
          </a:prstGeom>
        </p:spPr>
      </p:pic>
    </p:spTree>
    <p:extLst>
      <p:ext uri="{BB962C8B-B14F-4D97-AF65-F5344CB8AC3E}">
        <p14:creationId xmlns:p14="http://schemas.microsoft.com/office/powerpoint/2010/main" val="1542158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내용 개체 틀 6"/>
          <p:cNvSpPr>
            <a:spLocks noGrp="1"/>
          </p:cNvSpPr>
          <p:nvPr>
            <p:ph idx="1"/>
          </p:nvPr>
        </p:nvSpPr>
        <p:spPr>
          <a:xfrm>
            <a:off x="186612" y="951722"/>
            <a:ext cx="8899723" cy="5720927"/>
          </a:xfrm>
        </p:spPr>
        <p:txBody>
          <a:bodyPr/>
          <a:lstStyle/>
          <a:p>
            <a:pPr>
              <a:buFont typeface="Wingdings" panose="05000000000000000000" pitchFamily="2" charset="2"/>
              <a:buChar char="§"/>
            </a:pPr>
            <a:r>
              <a:rPr lang="en-US" altLang="ko-KR" sz="2300" dirty="0" smtClean="0">
                <a:latin typeface="Times New Roman" panose="02020603050405020304" pitchFamily="18" charset="0"/>
                <a:cs typeface="Times New Roman" panose="02020603050405020304" pitchFamily="18" charset="0"/>
              </a:rPr>
              <a:t>For the global ionosphere, </a:t>
            </a:r>
            <a:r>
              <a:rPr lang="en-US" altLang="ko-KR" sz="2300" dirty="0">
                <a:latin typeface="Times New Roman" panose="02020603050405020304" pitchFamily="18" charset="0"/>
                <a:cs typeface="Times New Roman" panose="02020603050405020304" pitchFamily="18" charset="0"/>
              </a:rPr>
              <a:t>we compare the global TEC </a:t>
            </a:r>
            <a:r>
              <a:rPr lang="en-US" altLang="ko-KR" sz="2300" dirty="0" smtClean="0">
                <a:latin typeface="Times New Roman" panose="02020603050405020304" pitchFamily="18" charset="0"/>
                <a:cs typeface="Times New Roman" panose="02020603050405020304" pitchFamily="18" charset="0"/>
              </a:rPr>
              <a:t>maps </a:t>
            </a:r>
            <a:r>
              <a:rPr lang="en-US" altLang="ko-KR" sz="2300" dirty="0">
                <a:latin typeface="Times New Roman" panose="02020603050405020304" pitchFamily="18" charset="0"/>
                <a:cs typeface="Times New Roman" panose="02020603050405020304" pitchFamily="18" charset="0"/>
              </a:rPr>
              <a:t>between IRI and </a:t>
            </a:r>
            <a:r>
              <a:rPr lang="en-US" altLang="ko-KR" sz="2300" dirty="0" smtClean="0">
                <a:latin typeface="Times New Roman" panose="02020603050405020304" pitchFamily="18" charset="0"/>
                <a:cs typeface="Times New Roman" panose="02020603050405020304" pitchFamily="18" charset="0"/>
              </a:rPr>
              <a:t>JASON-1TECs. </a:t>
            </a:r>
          </a:p>
          <a:p>
            <a:pPr>
              <a:buFont typeface="Wingdings" panose="05000000000000000000" pitchFamily="2" charset="2"/>
              <a:buChar char="§"/>
            </a:pPr>
            <a:endParaRPr lang="en-US" altLang="ko-KR"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altLang="ko-KR" sz="2300" b="1" dirty="0" smtClean="0">
                <a:solidFill>
                  <a:srgbClr val="002060"/>
                </a:solidFill>
                <a:latin typeface="Times New Roman" panose="02020603050405020304" pitchFamily="18" charset="0"/>
                <a:cs typeface="Times New Roman" panose="02020603050405020304" pitchFamily="18" charset="0"/>
              </a:rPr>
              <a:t>Data analysis for the global TEC map </a:t>
            </a:r>
          </a:p>
          <a:p>
            <a:pPr>
              <a:buFont typeface="Wingdings" panose="05000000000000000000" pitchFamily="2" charset="2"/>
              <a:buChar char="Ø"/>
            </a:pPr>
            <a:r>
              <a:rPr lang="en-US" altLang="ko-KR" sz="2200" dirty="0" smtClean="0">
                <a:latin typeface="Times New Roman" panose="02020603050405020304" pitchFamily="18" charset="0"/>
                <a:cs typeface="Times New Roman" panose="02020603050405020304" pitchFamily="18" charset="0"/>
              </a:rPr>
              <a:t>We bin the IRI and JASON-1 TEC data in MLAT versus MLT frames. </a:t>
            </a:r>
          </a:p>
          <a:p>
            <a:pPr>
              <a:buFont typeface="Wingdings" panose="05000000000000000000" pitchFamily="2" charset="2"/>
              <a:buChar char="Ø"/>
            </a:pPr>
            <a:r>
              <a:rPr lang="en-US" altLang="ko-KR" sz="2200" dirty="0" smtClean="0">
                <a:latin typeface="Times New Roman" panose="02020603050405020304" pitchFamily="18" charset="0"/>
                <a:cs typeface="Times New Roman" panose="02020603050405020304" pitchFamily="18" charset="0"/>
              </a:rPr>
              <a:t>The binning resolution for MLAT and MLT is 2° X 15min.</a:t>
            </a:r>
          </a:p>
          <a:p>
            <a:pPr>
              <a:buFont typeface="Wingdings" panose="05000000000000000000" pitchFamily="2" charset="2"/>
              <a:buChar char="ü"/>
            </a:pPr>
            <a:r>
              <a:rPr lang="en-US" altLang="ko-KR" sz="2200" b="1" u="sng" dirty="0" smtClean="0">
                <a:latin typeface="Times New Roman" panose="02020603050405020304" pitchFamily="18" charset="0"/>
                <a:cs typeface="Times New Roman" panose="02020603050405020304" pitchFamily="18" charset="0"/>
              </a:rPr>
              <a:t>The binning in MLT results in longitudinally averaged TEC values</a:t>
            </a:r>
            <a:r>
              <a:rPr lang="en-US" altLang="ko-KR" sz="2200" u="sng"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altLang="ko-KR" sz="2200" dirty="0" smtClean="0">
                <a:latin typeface="Times New Roman" panose="02020603050405020304" pitchFamily="18" charset="0"/>
                <a:cs typeface="Times New Roman" panose="02020603050405020304" pitchFamily="18" charset="0"/>
              </a:rPr>
              <a:t>We also use three seasonal bins: </a:t>
            </a:r>
            <a:endParaRPr lang="en-US" altLang="ko-KR" sz="2200" dirty="0">
              <a:latin typeface="Times New Roman" panose="02020603050405020304" pitchFamily="18" charset="0"/>
              <a:cs typeface="Times New Roman" panose="02020603050405020304" pitchFamily="18" charset="0"/>
            </a:endParaRPr>
          </a:p>
        </p:txBody>
      </p:sp>
      <p:sp>
        <p:nvSpPr>
          <p:cNvPr id="9" name="직사각형 8"/>
          <p:cNvSpPr/>
          <p:nvPr/>
        </p:nvSpPr>
        <p:spPr>
          <a:xfrm>
            <a:off x="302836" y="229285"/>
            <a:ext cx="2926442" cy="477054"/>
          </a:xfrm>
          <a:prstGeom prst="rect">
            <a:avLst/>
          </a:prstGeom>
        </p:spPr>
        <p:txBody>
          <a:bodyPr wrap="none">
            <a:spAutoFit/>
          </a:bodyPr>
          <a:lstStyle/>
          <a:p>
            <a:pPr marL="285750" indent="-285750">
              <a:buFont typeface="Wingdings" panose="05000000000000000000" pitchFamily="2" charset="2"/>
              <a:buChar char="u"/>
            </a:pPr>
            <a:r>
              <a:rPr lang="en-US" altLang="ko-KR" sz="2500" b="1" u="sng" dirty="0" smtClean="0">
                <a:solidFill>
                  <a:srgbClr val="0000CC"/>
                </a:solidFill>
                <a:latin typeface="Times New Roman" panose="02020603050405020304" pitchFamily="18" charset="0"/>
                <a:cs typeface="Times New Roman" panose="02020603050405020304" pitchFamily="18" charset="0"/>
              </a:rPr>
              <a:t>Global TEC map </a:t>
            </a:r>
            <a:endParaRPr lang="ko-KR" altLang="en-US" sz="2500" dirty="0">
              <a:solidFill>
                <a:srgbClr val="0000CC"/>
              </a:solidFill>
              <a:latin typeface="Times New Roman" panose="02020603050405020304" pitchFamily="18" charset="0"/>
              <a:cs typeface="Times New Roman" panose="02020603050405020304" pitchFamily="18" charset="0"/>
            </a:endParaRPr>
          </a:p>
        </p:txBody>
      </p:sp>
      <p:graphicFrame>
        <p:nvGraphicFramePr>
          <p:cNvPr id="3" name="표 2"/>
          <p:cNvGraphicFramePr>
            <a:graphicFrameLocks noGrp="1"/>
          </p:cNvGraphicFramePr>
          <p:nvPr>
            <p:extLst>
              <p:ext uri="{D42A27DB-BD31-4B8C-83A1-F6EECF244321}">
                <p14:modId xmlns:p14="http://schemas.microsoft.com/office/powerpoint/2010/main" val="4155771435"/>
              </p:ext>
            </p:extLst>
          </p:nvPr>
        </p:nvGraphicFramePr>
        <p:xfrm>
          <a:off x="302836" y="4285628"/>
          <a:ext cx="8589236" cy="916992"/>
        </p:xfrm>
        <a:graphic>
          <a:graphicData uri="http://schemas.openxmlformats.org/drawingml/2006/table">
            <a:tbl>
              <a:tblPr firstRow="1" bandRow="1">
                <a:tableStyleId>{5940675A-B579-460E-94D1-54222C63F5DA}</a:tableStyleId>
              </a:tblPr>
              <a:tblGrid>
                <a:gridCol w="2147309"/>
                <a:gridCol w="2147309"/>
                <a:gridCol w="2147309"/>
                <a:gridCol w="2147309"/>
              </a:tblGrid>
              <a:tr h="458496">
                <a:tc>
                  <a:txBody>
                    <a:bodyPr/>
                    <a:lstStyle/>
                    <a:p>
                      <a:pPr algn="ctr" latinLnBrk="1"/>
                      <a:endParaRPr lang="ko-KR" altLang="en-US" sz="2000" dirty="0">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2000" dirty="0" smtClean="0">
                          <a:latin typeface="Times New Roman" panose="02020603050405020304" pitchFamily="18" charset="0"/>
                          <a:ea typeface="Tahoma" panose="020B0604030504040204" pitchFamily="34" charset="0"/>
                          <a:cs typeface="Times New Roman" panose="02020603050405020304" pitchFamily="18" charset="0"/>
                        </a:rPr>
                        <a:t>Equinox</a:t>
                      </a:r>
                      <a:endParaRPr lang="ko-KR" altLang="en-US" sz="2000" dirty="0">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2000" dirty="0" smtClean="0">
                          <a:latin typeface="Times New Roman" panose="02020603050405020304" pitchFamily="18" charset="0"/>
                          <a:ea typeface="Tahoma" panose="020B0604030504040204" pitchFamily="34" charset="0"/>
                          <a:cs typeface="Times New Roman" panose="02020603050405020304" pitchFamily="18" charset="0"/>
                        </a:rPr>
                        <a:t>December</a:t>
                      </a:r>
                      <a:r>
                        <a:rPr lang="en-US" altLang="ko-KR" sz="2000" baseline="0" dirty="0" smtClean="0">
                          <a:latin typeface="Times New Roman" panose="02020603050405020304" pitchFamily="18" charset="0"/>
                          <a:ea typeface="Tahoma" panose="020B0604030504040204" pitchFamily="34" charset="0"/>
                          <a:cs typeface="Times New Roman" panose="02020603050405020304" pitchFamily="18" charset="0"/>
                        </a:rPr>
                        <a:t> solstice</a:t>
                      </a:r>
                      <a:endParaRPr lang="ko-KR" altLang="en-US" sz="2000" dirty="0">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2000" dirty="0" smtClean="0">
                          <a:latin typeface="Times New Roman" panose="02020603050405020304" pitchFamily="18" charset="0"/>
                          <a:ea typeface="Tahoma" panose="020B0604030504040204" pitchFamily="34" charset="0"/>
                          <a:cs typeface="Times New Roman" panose="02020603050405020304" pitchFamily="18" charset="0"/>
                        </a:rPr>
                        <a:t>June solstice</a:t>
                      </a:r>
                      <a:endParaRPr lang="ko-KR" altLang="en-US" sz="2000" dirty="0">
                        <a:latin typeface="Times New Roman" panose="02020603050405020304" pitchFamily="18" charset="0"/>
                        <a:cs typeface="Times New Roman" panose="02020603050405020304" pitchFamily="18" charset="0"/>
                      </a:endParaRPr>
                    </a:p>
                  </a:txBody>
                  <a:tcPr anchor="ctr"/>
                </a:tc>
              </a:tr>
              <a:tr h="458496">
                <a:tc>
                  <a:txBody>
                    <a:bodyPr/>
                    <a:lstStyle/>
                    <a:p>
                      <a:pPr algn="ctr" latinLnBrk="1"/>
                      <a:r>
                        <a:rPr lang="en-US" altLang="ko-KR" sz="2000" dirty="0" smtClean="0">
                          <a:latin typeface="Times New Roman" panose="02020603050405020304" pitchFamily="18" charset="0"/>
                          <a:cs typeface="Times New Roman" panose="02020603050405020304" pitchFamily="18" charset="0"/>
                        </a:rPr>
                        <a:t>Day of year</a:t>
                      </a:r>
                      <a:endParaRPr lang="ko-KR" altLang="en-US" sz="2000" dirty="0">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2000" dirty="0" smtClean="0">
                          <a:latin typeface="Times New Roman" panose="02020603050405020304" pitchFamily="18" charset="0"/>
                          <a:cs typeface="Times New Roman" panose="02020603050405020304" pitchFamily="18" charset="0"/>
                        </a:rPr>
                        <a:t>50-110</a:t>
                      </a:r>
                      <a:endParaRPr lang="ko-KR" altLang="en-US" sz="2000" dirty="0">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2000" dirty="0" smtClean="0">
                          <a:latin typeface="Times New Roman" panose="02020603050405020304" pitchFamily="18" charset="0"/>
                          <a:cs typeface="Times New Roman" panose="02020603050405020304" pitchFamily="18" charset="0"/>
                        </a:rPr>
                        <a:t>1-50 and 295-366</a:t>
                      </a:r>
                      <a:endParaRPr lang="ko-KR" altLang="en-US" sz="2000" dirty="0">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2000" dirty="0" smtClean="0">
                          <a:latin typeface="Times New Roman" panose="02020603050405020304" pitchFamily="18" charset="0"/>
                          <a:cs typeface="Times New Roman" panose="02020603050405020304" pitchFamily="18" charset="0"/>
                        </a:rPr>
                        <a:t>111-233</a:t>
                      </a:r>
                      <a:endParaRPr lang="ko-KR" altLang="en-US" sz="2000" dirty="0">
                        <a:latin typeface="Times New Roman" panose="02020603050405020304" pitchFamily="18" charset="0"/>
                        <a:cs typeface="Times New Roman" panose="02020603050405020304" pitchFamily="18" charset="0"/>
                      </a:endParaRPr>
                    </a:p>
                  </a:txBody>
                  <a:tcPr anchor="ctr"/>
                </a:tc>
              </a:tr>
            </a:tbl>
          </a:graphicData>
        </a:graphic>
      </p:graphicFrame>
    </p:spTree>
    <p:extLst>
      <p:ext uri="{BB962C8B-B14F-4D97-AF65-F5344CB8AC3E}">
        <p14:creationId xmlns:p14="http://schemas.microsoft.com/office/powerpoint/2010/main" val="2527160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그림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390" y="903286"/>
            <a:ext cx="4789735" cy="5647286"/>
          </a:xfrm>
          <a:prstGeom prst="rect">
            <a:avLst/>
          </a:prstGeom>
        </p:spPr>
      </p:pic>
      <p:sp>
        <p:nvSpPr>
          <p:cNvPr id="7" name="내용 개체 틀 6"/>
          <p:cNvSpPr>
            <a:spLocks noGrp="1"/>
          </p:cNvSpPr>
          <p:nvPr>
            <p:ph idx="1"/>
          </p:nvPr>
        </p:nvSpPr>
        <p:spPr>
          <a:xfrm>
            <a:off x="4840873" y="903286"/>
            <a:ext cx="4245462" cy="5769363"/>
          </a:xfrm>
        </p:spPr>
        <p:txBody>
          <a:bodyPr>
            <a:normAutofit/>
          </a:bodyPr>
          <a:lstStyle/>
          <a:p>
            <a:r>
              <a:rPr lang="en-US" altLang="ko-KR" sz="2200" dirty="0" smtClean="0">
                <a:latin typeface="Times New Roman" panose="02020603050405020304" pitchFamily="18" charset="0"/>
                <a:cs typeface="Times New Roman" panose="02020603050405020304" pitchFamily="18" charset="0"/>
              </a:rPr>
              <a:t>Overall, the IRI underestimates TEC except for the daytime low-latitude region around the equatorial anomaly.</a:t>
            </a:r>
          </a:p>
          <a:p>
            <a:r>
              <a:rPr lang="en-US" altLang="ko-KR" sz="2200" dirty="0" smtClean="0">
                <a:latin typeface="Times New Roman" panose="02020603050405020304" pitchFamily="18" charset="0"/>
                <a:cs typeface="Times New Roman" panose="02020603050405020304" pitchFamily="18" charset="0"/>
              </a:rPr>
              <a:t>The equatorial anomaly in IRI does not agree with JASON TEC data:</a:t>
            </a:r>
          </a:p>
          <a:p>
            <a:pPr lvl="1"/>
            <a:r>
              <a:rPr lang="en-US" altLang="ko-KR" sz="1800" dirty="0" smtClean="0">
                <a:latin typeface="Times New Roman" panose="02020603050405020304" pitchFamily="18" charset="0"/>
                <a:cs typeface="Times New Roman" panose="02020603050405020304" pitchFamily="18" charset="0"/>
              </a:rPr>
              <a:t>Magnitude and location of the anomaly peaks</a:t>
            </a:r>
          </a:p>
          <a:p>
            <a:pPr lvl="1"/>
            <a:r>
              <a:rPr lang="en-US" altLang="ko-KR" sz="1800" dirty="0" smtClean="0">
                <a:latin typeface="Times New Roman" panose="02020603050405020304" pitchFamily="18" charset="0"/>
                <a:cs typeface="Times New Roman" panose="02020603050405020304" pitchFamily="18" charset="0"/>
              </a:rPr>
              <a:t>Symmetry around the magnetic equator</a:t>
            </a:r>
          </a:p>
          <a:p>
            <a:pPr lvl="1"/>
            <a:r>
              <a:rPr lang="en-US" altLang="ko-KR" sz="1800" dirty="0" smtClean="0">
                <a:latin typeface="Times New Roman" panose="02020603050405020304" pitchFamily="18" charset="0"/>
                <a:cs typeface="Times New Roman" panose="02020603050405020304" pitchFamily="18" charset="0"/>
              </a:rPr>
              <a:t>Equatorial anomaly in the evening</a:t>
            </a:r>
          </a:p>
        </p:txBody>
      </p:sp>
      <p:sp>
        <p:nvSpPr>
          <p:cNvPr id="5" name="직사각형 4"/>
          <p:cNvSpPr/>
          <p:nvPr/>
        </p:nvSpPr>
        <p:spPr>
          <a:xfrm>
            <a:off x="88390" y="183395"/>
            <a:ext cx="2816027" cy="461665"/>
          </a:xfrm>
          <a:prstGeom prst="rect">
            <a:avLst/>
          </a:prstGeom>
        </p:spPr>
        <p:txBody>
          <a:bodyPr wrap="none">
            <a:spAutoFit/>
          </a:bodyPr>
          <a:lstStyle/>
          <a:p>
            <a:pPr marL="285750" indent="-285750">
              <a:buFont typeface="Wingdings" panose="05000000000000000000" pitchFamily="2" charset="2"/>
              <a:buChar char="u"/>
            </a:pPr>
            <a:r>
              <a:rPr lang="en-US" altLang="ko-KR" sz="2400" b="1" u="sng" dirty="0" smtClean="0">
                <a:solidFill>
                  <a:srgbClr val="0000CC"/>
                </a:solidFill>
                <a:latin typeface="Times New Roman" panose="02020603050405020304" pitchFamily="18" charset="0"/>
                <a:cs typeface="Times New Roman" panose="02020603050405020304" pitchFamily="18" charset="0"/>
              </a:rPr>
              <a:t>Global TEC map </a:t>
            </a:r>
            <a:endParaRPr lang="ko-KR" altLang="en-US" sz="2400" dirty="0">
              <a:solidFill>
                <a:srgbClr val="00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6273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직사각형 8"/>
          <p:cNvSpPr/>
          <p:nvPr/>
        </p:nvSpPr>
        <p:spPr>
          <a:xfrm>
            <a:off x="302836" y="229285"/>
            <a:ext cx="5894627" cy="461665"/>
          </a:xfrm>
          <a:prstGeom prst="rect">
            <a:avLst/>
          </a:prstGeom>
        </p:spPr>
        <p:txBody>
          <a:bodyPr wrap="none">
            <a:spAutoFit/>
          </a:bodyPr>
          <a:lstStyle/>
          <a:p>
            <a:pPr marL="285750" indent="-285750">
              <a:buFont typeface="Wingdings" panose="05000000000000000000" pitchFamily="2" charset="2"/>
              <a:buChar char="u"/>
            </a:pPr>
            <a:r>
              <a:rPr lang="en-US" altLang="ko-KR" sz="2400" b="1" u="sng" dirty="0" smtClean="0">
                <a:solidFill>
                  <a:srgbClr val="0000CC"/>
                </a:solidFill>
                <a:latin typeface="Times New Roman" panose="02020603050405020304" pitchFamily="18" charset="0"/>
                <a:cs typeface="Times New Roman" panose="02020603050405020304" pitchFamily="18" charset="0"/>
              </a:rPr>
              <a:t>Seasonal variation of the TEC difference </a:t>
            </a:r>
            <a:endParaRPr lang="ko-KR" altLang="en-US" sz="2400" dirty="0">
              <a:solidFill>
                <a:srgbClr val="0000CC"/>
              </a:solidFill>
              <a:latin typeface="Times New Roman" panose="02020603050405020304" pitchFamily="18" charset="0"/>
              <a:cs typeface="Times New Roman" panose="02020603050405020304" pitchFamily="18" charset="0"/>
            </a:endParaRPr>
          </a:p>
        </p:txBody>
      </p:sp>
      <p:pic>
        <p:nvPicPr>
          <p:cNvPr id="5" name="그림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487" y="857234"/>
            <a:ext cx="8264126" cy="4892141"/>
          </a:xfrm>
          <a:prstGeom prst="rect">
            <a:avLst/>
          </a:prstGeom>
        </p:spPr>
      </p:pic>
      <p:sp>
        <p:nvSpPr>
          <p:cNvPr id="8" name="TextBox 7"/>
          <p:cNvSpPr txBox="1"/>
          <p:nvPr/>
        </p:nvSpPr>
        <p:spPr>
          <a:xfrm>
            <a:off x="107092" y="5749375"/>
            <a:ext cx="8335936" cy="1107996"/>
          </a:xfrm>
          <a:prstGeom prst="rect">
            <a:avLst/>
          </a:prstGeom>
          <a:noFill/>
        </p:spPr>
        <p:txBody>
          <a:bodyPr wrap="none" rtlCol="0">
            <a:spAutoFit/>
          </a:bodyPr>
          <a:lstStyle/>
          <a:p>
            <a:pPr marL="342900" indent="-342900">
              <a:buFont typeface="Arial" panose="020B0604020202020204" pitchFamily="34" charset="0"/>
              <a:buChar char="•"/>
            </a:pPr>
            <a:r>
              <a:rPr lang="en-US" altLang="ko-KR" sz="2200" dirty="0" smtClean="0">
                <a:latin typeface="Times New Roman" panose="02020603050405020304" pitchFamily="18" charset="0"/>
                <a:ea typeface="Tahoma" panose="020B0604030504040204" pitchFamily="34" charset="0"/>
                <a:cs typeface="Times New Roman" panose="02020603050405020304" pitchFamily="18" charset="0"/>
              </a:rPr>
              <a:t>Overestimation of the equatorial </a:t>
            </a:r>
            <a:r>
              <a:rPr lang="en-US" altLang="ko-KR" sz="2200" dirty="0">
                <a:latin typeface="Times New Roman" panose="02020603050405020304" pitchFamily="18" charset="0"/>
                <a:ea typeface="Tahoma" panose="020B0604030504040204" pitchFamily="34" charset="0"/>
                <a:cs typeface="Times New Roman" panose="02020603050405020304" pitchFamily="18" charset="0"/>
              </a:rPr>
              <a:t>a</a:t>
            </a:r>
            <a:r>
              <a:rPr lang="en-US" altLang="ko-KR" sz="2200" dirty="0" smtClean="0">
                <a:latin typeface="Times New Roman" panose="02020603050405020304" pitchFamily="18" charset="0"/>
                <a:ea typeface="Tahoma" panose="020B0604030504040204" pitchFamily="34" charset="0"/>
                <a:cs typeface="Times New Roman" panose="02020603050405020304" pitchFamily="18" charset="0"/>
              </a:rPr>
              <a:t>nomaly in the northern hemisphere</a:t>
            </a:r>
          </a:p>
          <a:p>
            <a:pPr marL="342900" indent="-342900">
              <a:buFont typeface="Arial" panose="020B0604020202020204" pitchFamily="34" charset="0"/>
              <a:buChar char="•"/>
            </a:pPr>
            <a:r>
              <a:rPr lang="en-US" altLang="ko-KR" sz="2200" dirty="0" smtClean="0">
                <a:latin typeface="Times New Roman" panose="02020603050405020304" pitchFamily="18" charset="0"/>
                <a:ea typeface="Tahoma" panose="020B0604030504040204" pitchFamily="34" charset="0"/>
                <a:cs typeface="Times New Roman" panose="02020603050405020304" pitchFamily="18" charset="0"/>
              </a:rPr>
              <a:t>Larger underestimation of nighttime TEC in winter hemisphere </a:t>
            </a:r>
          </a:p>
          <a:p>
            <a:r>
              <a:rPr lang="en-US" altLang="ko-KR" sz="2200" dirty="0" smtClean="0">
                <a:latin typeface="Times New Roman" panose="02020603050405020304" pitchFamily="18" charset="0"/>
                <a:ea typeface="Tahoma" panose="020B0604030504040204" pitchFamily="34" charset="0"/>
                <a:cs typeface="Times New Roman" panose="02020603050405020304" pitchFamily="18" charset="0"/>
              </a:rPr>
              <a:t>than in summer hemisphere.</a:t>
            </a:r>
            <a:endParaRPr lang="ko-KR" alt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0350046"/>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1153</TotalTime>
  <Words>2256</Words>
  <Application>Microsoft Office PowerPoint</Application>
  <PresentationFormat>화면 슬라이드 쇼(4:3)</PresentationFormat>
  <Paragraphs>225</Paragraphs>
  <Slides>13</Slides>
  <Notes>13</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13</vt:i4>
      </vt:variant>
    </vt:vector>
  </HeadingPairs>
  <TitlesOfParts>
    <vt:vector size="22" baseType="lpstr">
      <vt:lpstr>맑은 고딕</vt:lpstr>
      <vt:lpstr>Arial</vt:lpstr>
      <vt:lpstr>Book Antiqua</vt:lpstr>
      <vt:lpstr>Calibri</vt:lpstr>
      <vt:lpstr>Calibri Light</vt:lpstr>
      <vt:lpstr>Tahoma</vt:lpstr>
      <vt:lpstr>Times New Roman</vt:lpstr>
      <vt:lpstr>Wingdings</vt:lpstr>
      <vt:lpstr>Office 테마</vt:lpstr>
      <vt:lpstr>Evaluation of IRI-2012 by comparison with JASON-1 TEC and incoherent scatter radar observations during the 2008-2009 solar minimum period</vt:lpstr>
      <vt:lpstr>Introduction</vt:lpstr>
      <vt:lpstr>PowerPoint 프레젠테이션</vt:lpstr>
      <vt:lpstr>PowerPoint 프레젠테이션</vt:lpstr>
      <vt:lpstr>Data</vt:lpstr>
      <vt:lpstr>Comparison of IRI and JASON-1 TECs </vt:lpstr>
      <vt:lpstr>PowerPoint 프레젠테이션</vt:lpstr>
      <vt:lpstr>PowerPoint 프레젠테이션</vt:lpstr>
      <vt:lpstr>PowerPoint 프레젠테이션</vt:lpstr>
      <vt:lpstr>Comparison of IRI and ISRs electron density profiles</vt:lpstr>
      <vt:lpstr>PowerPoint 프레젠테이션</vt:lpstr>
      <vt:lpstr>PowerPoint 프레젠테이션</vt:lpstr>
      <vt:lpstr>Conclusion</vt:lpstr>
    </vt:vector>
  </TitlesOfParts>
  <Company>LG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IRI-2012 by comparison with JASON-1 TEC and incoherent scatter radar observations during the 2008-2009 solar minimum period</dc:title>
  <dc:creator>JIEY</dc:creator>
  <cp:lastModifiedBy>JIEY</cp:lastModifiedBy>
  <cp:revision>89</cp:revision>
  <cp:lastPrinted>2015-04-23T00:47:00Z</cp:lastPrinted>
  <dcterms:created xsi:type="dcterms:W3CDTF">2015-04-13T06:49:11Z</dcterms:created>
  <dcterms:modified xsi:type="dcterms:W3CDTF">2015-04-23T00:49:10Z</dcterms:modified>
</cp:coreProperties>
</file>